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80" r:id="rId1"/>
  </p:sldMasterIdLst>
  <p:notesMasterIdLst>
    <p:notesMasterId r:id="rId46"/>
  </p:notesMasterIdLst>
  <p:handoutMasterIdLst>
    <p:handoutMasterId r:id="rId47"/>
  </p:handoutMasterIdLst>
  <p:sldIdLst>
    <p:sldId id="285" r:id="rId2"/>
    <p:sldId id="300" r:id="rId3"/>
    <p:sldId id="298" r:id="rId4"/>
    <p:sldId id="301" r:id="rId5"/>
    <p:sldId id="303" r:id="rId6"/>
    <p:sldId id="299" r:id="rId7"/>
    <p:sldId id="302" r:id="rId8"/>
    <p:sldId id="263" r:id="rId9"/>
    <p:sldId id="296" r:id="rId10"/>
    <p:sldId id="304" r:id="rId11"/>
    <p:sldId id="264" r:id="rId12"/>
    <p:sldId id="363" r:id="rId13"/>
    <p:sldId id="369" r:id="rId14"/>
    <p:sldId id="361" r:id="rId15"/>
    <p:sldId id="307" r:id="rId16"/>
    <p:sldId id="356" r:id="rId17"/>
    <p:sldId id="360" r:id="rId18"/>
    <p:sldId id="359" r:id="rId19"/>
    <p:sldId id="310" r:id="rId20"/>
    <p:sldId id="311" r:id="rId21"/>
    <p:sldId id="270" r:id="rId22"/>
    <p:sldId id="339" r:id="rId23"/>
    <p:sldId id="314" r:id="rId24"/>
    <p:sldId id="315" r:id="rId25"/>
    <p:sldId id="317" r:id="rId26"/>
    <p:sldId id="354" r:id="rId27"/>
    <p:sldId id="280" r:id="rId28"/>
    <p:sldId id="281" r:id="rId29"/>
    <p:sldId id="340" r:id="rId30"/>
    <p:sldId id="321" r:id="rId31"/>
    <p:sldId id="325" r:id="rId32"/>
    <p:sldId id="277" r:id="rId33"/>
    <p:sldId id="326" r:id="rId34"/>
    <p:sldId id="331" r:id="rId35"/>
    <p:sldId id="332" r:id="rId36"/>
    <p:sldId id="333" r:id="rId37"/>
    <p:sldId id="335" r:id="rId38"/>
    <p:sldId id="337" r:id="rId39"/>
    <p:sldId id="367" r:id="rId40"/>
    <p:sldId id="349" r:id="rId41"/>
    <p:sldId id="351" r:id="rId42"/>
    <p:sldId id="350" r:id="rId43"/>
    <p:sldId id="348" r:id="rId44"/>
    <p:sldId id="355" r:id="rId45"/>
  </p:sldIdLst>
  <p:sldSz cx="12192000" cy="6858000"/>
  <p:notesSz cx="6670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77262" autoAdjust="0"/>
  </p:normalViewPr>
  <p:slideViewPr>
    <p:cSldViewPr snapToGrid="0">
      <p:cViewPr varScale="1">
        <p:scale>
          <a:sx n="67" d="100"/>
          <a:sy n="67" d="100"/>
        </p:scale>
        <p:origin x="12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hyperlink" Target="https://mediaresilience.osis.bg/" TargetMode="External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hyperlink" Target="https://mediaresilience.osis.bg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6BB142-E7A5-40D7-923D-D49D4A2740AF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656F2CB-56D0-456F-AADA-0FE7028481F9}">
      <dgm:prSet custT="1"/>
      <dgm:spPr/>
      <dgm:t>
        <a:bodyPr/>
        <a:lstStyle/>
        <a:p>
          <a:r>
            <a:rPr lang="en-GB" sz="2400" dirty="0" smtClean="0"/>
            <a:t>Increasing media outlets’ financial resilience </a:t>
          </a:r>
        </a:p>
      </dgm:t>
    </dgm:pt>
    <dgm:pt modelId="{84EE95AA-E463-4DE7-BABE-C214FCC265BC}" type="parTrans" cxnId="{0C62CF4A-AD6E-48A3-BD61-41B68703365C}">
      <dgm:prSet/>
      <dgm:spPr/>
      <dgm:t>
        <a:bodyPr/>
        <a:lstStyle/>
        <a:p>
          <a:endParaRPr lang="en-US"/>
        </a:p>
      </dgm:t>
    </dgm:pt>
    <dgm:pt modelId="{9D340FF5-D321-460F-AFEB-C6DFFC6CB452}" type="sibTrans" cxnId="{0C62CF4A-AD6E-48A3-BD61-41B68703365C}">
      <dgm:prSet/>
      <dgm:spPr/>
      <dgm:t>
        <a:bodyPr/>
        <a:lstStyle/>
        <a:p>
          <a:endParaRPr lang="en-US"/>
        </a:p>
      </dgm:t>
    </dgm:pt>
    <dgm:pt modelId="{25705A39-882E-47E1-B94B-78753F20B19F}">
      <dgm:prSet custT="1"/>
      <dgm:spPr/>
      <dgm:t>
        <a:bodyPr/>
        <a:lstStyle/>
        <a:p>
          <a:r>
            <a:rPr lang="en-GB" sz="2400" dirty="0" smtClean="0"/>
            <a:t>Addressing emerging technological challenges </a:t>
          </a:r>
        </a:p>
      </dgm:t>
    </dgm:pt>
    <dgm:pt modelId="{AEA3B125-A1F9-47EA-A827-E3985E8D2DE5}" type="parTrans" cxnId="{7E2C3315-2CD2-42AF-A1A0-E7EFE1A34606}">
      <dgm:prSet/>
      <dgm:spPr/>
      <dgm:t>
        <a:bodyPr/>
        <a:lstStyle/>
        <a:p>
          <a:endParaRPr lang="en-US"/>
        </a:p>
      </dgm:t>
    </dgm:pt>
    <dgm:pt modelId="{B9F5E294-E038-48DB-8F48-A04E03BE2478}" type="sibTrans" cxnId="{7E2C3315-2CD2-42AF-A1A0-E7EFE1A34606}">
      <dgm:prSet/>
      <dgm:spPr/>
      <dgm:t>
        <a:bodyPr/>
        <a:lstStyle/>
        <a:p>
          <a:endParaRPr lang="en-US"/>
        </a:p>
      </dgm:t>
    </dgm:pt>
    <dgm:pt modelId="{B3243E57-C685-4A22-A830-1C7B9C03BFBF}">
      <dgm:prSet custT="1"/>
      <dgm:spPr/>
      <dgm:t>
        <a:bodyPr/>
        <a:lstStyle/>
        <a:p>
          <a:r>
            <a:rPr lang="en-GB" sz="2400" dirty="0" smtClean="0"/>
            <a:t>Fostering development of quality news  journalism; </a:t>
          </a:r>
        </a:p>
      </dgm:t>
    </dgm:pt>
    <dgm:pt modelId="{9B111FC6-5F57-4000-9F0E-C176309A03B3}" type="parTrans" cxnId="{C0E89227-6BBA-419C-BC31-94DEEAE27880}">
      <dgm:prSet/>
      <dgm:spPr/>
      <dgm:t>
        <a:bodyPr/>
        <a:lstStyle/>
        <a:p>
          <a:endParaRPr lang="en-US"/>
        </a:p>
      </dgm:t>
    </dgm:pt>
    <dgm:pt modelId="{65A0EAA3-00DA-4633-8864-5C454FE58F01}" type="sibTrans" cxnId="{C0E89227-6BBA-419C-BC31-94DEEAE27880}">
      <dgm:prSet/>
      <dgm:spPr/>
      <dgm:t>
        <a:bodyPr/>
        <a:lstStyle/>
        <a:p>
          <a:endParaRPr lang="en-US"/>
        </a:p>
      </dgm:t>
    </dgm:pt>
    <dgm:pt modelId="{33156DAC-6ADA-496E-91F0-382260779187}">
      <dgm:prSet custT="1"/>
      <dgm:spPr/>
      <dgm:t>
        <a:bodyPr/>
        <a:lstStyle/>
        <a:p>
          <a:r>
            <a:rPr lang="en-GB" sz="2400" dirty="0" smtClean="0"/>
            <a:t>Counteracting the influence of populism and propaganda; </a:t>
          </a:r>
        </a:p>
      </dgm:t>
    </dgm:pt>
    <dgm:pt modelId="{C7EB3F52-980D-46A8-A77A-9BF7052840BD}" type="parTrans" cxnId="{1227C13C-4043-40F4-BABF-9115BBC36269}">
      <dgm:prSet/>
      <dgm:spPr/>
      <dgm:t>
        <a:bodyPr/>
        <a:lstStyle/>
        <a:p>
          <a:endParaRPr lang="en-US"/>
        </a:p>
      </dgm:t>
    </dgm:pt>
    <dgm:pt modelId="{2B20036A-0C63-4E76-A2FD-F2ABB2490C75}" type="sibTrans" cxnId="{1227C13C-4043-40F4-BABF-9115BBC36269}">
      <dgm:prSet/>
      <dgm:spPr/>
      <dgm:t>
        <a:bodyPr/>
        <a:lstStyle/>
        <a:p>
          <a:endParaRPr lang="en-US"/>
        </a:p>
      </dgm:t>
    </dgm:pt>
    <dgm:pt modelId="{CAED9725-ADFD-4B0F-B988-5D7DC05B8617}">
      <dgm:prSet custT="1"/>
      <dgm:spPr/>
      <dgm:t>
        <a:bodyPr/>
        <a:lstStyle/>
        <a:p>
          <a:r>
            <a:rPr lang="en-GB" sz="2400" dirty="0" smtClean="0"/>
            <a:t>Enhancing outreach to groups in society vulnerable to disinformation</a:t>
          </a:r>
          <a:r>
            <a:rPr lang="en-GB" sz="1400" dirty="0" smtClean="0"/>
            <a:t>.</a:t>
          </a:r>
          <a:endParaRPr lang="en-US" sz="1400" dirty="0"/>
        </a:p>
      </dgm:t>
    </dgm:pt>
    <dgm:pt modelId="{C61AD9B0-0740-4B9E-B61D-274868DA9808}" type="parTrans" cxnId="{80148A18-857B-40FD-8DCA-1EDA02941204}">
      <dgm:prSet/>
      <dgm:spPr/>
      <dgm:t>
        <a:bodyPr/>
        <a:lstStyle/>
        <a:p>
          <a:endParaRPr lang="en-US"/>
        </a:p>
      </dgm:t>
    </dgm:pt>
    <dgm:pt modelId="{4F87E23C-E67A-485D-8079-BEC75BA26C13}" type="sibTrans" cxnId="{80148A18-857B-40FD-8DCA-1EDA02941204}">
      <dgm:prSet/>
      <dgm:spPr/>
      <dgm:t>
        <a:bodyPr/>
        <a:lstStyle/>
        <a:p>
          <a:endParaRPr lang="en-US"/>
        </a:p>
      </dgm:t>
    </dgm:pt>
    <dgm:pt modelId="{FE2C3976-98B0-4AA4-B334-5E807C0E3D50}" type="pres">
      <dgm:prSet presAssocID="{DF6BB142-E7A5-40D7-923D-D49D4A2740A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CB6517-3461-49D4-84CC-C0A7D5C63578}" type="pres">
      <dgm:prSet presAssocID="{33156DAC-6ADA-496E-91F0-382260779187}" presName="parentLin" presStyleCnt="0"/>
      <dgm:spPr/>
      <dgm:t>
        <a:bodyPr/>
        <a:lstStyle/>
        <a:p>
          <a:endParaRPr lang="en-US"/>
        </a:p>
      </dgm:t>
    </dgm:pt>
    <dgm:pt modelId="{28051BBF-ADF1-4C5D-9C7A-5E7FDD157A3A}" type="pres">
      <dgm:prSet presAssocID="{33156DAC-6ADA-496E-91F0-38226077918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9F432213-C606-451F-9783-082C82C3887D}" type="pres">
      <dgm:prSet presAssocID="{33156DAC-6ADA-496E-91F0-382260779187}" presName="parentText" presStyleLbl="node1" presStyleIdx="0" presStyleCnt="5" custScaleX="100513" custScaleY="1905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40EA1-0412-40FC-9EAF-C5399F9ADBC1}" type="pres">
      <dgm:prSet presAssocID="{33156DAC-6ADA-496E-91F0-382260779187}" presName="negativeSpace" presStyleCnt="0"/>
      <dgm:spPr/>
      <dgm:t>
        <a:bodyPr/>
        <a:lstStyle/>
        <a:p>
          <a:endParaRPr lang="en-US"/>
        </a:p>
      </dgm:t>
    </dgm:pt>
    <dgm:pt modelId="{8FBF8534-CA6D-40A5-BB39-BA6E63B96B21}" type="pres">
      <dgm:prSet presAssocID="{33156DAC-6ADA-496E-91F0-382260779187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51447-68EB-4B25-BAB7-1ADE2835C8FC}" type="pres">
      <dgm:prSet presAssocID="{2B20036A-0C63-4E76-A2FD-F2ABB2490C75}" presName="spaceBetweenRectangles" presStyleCnt="0"/>
      <dgm:spPr/>
      <dgm:t>
        <a:bodyPr/>
        <a:lstStyle/>
        <a:p>
          <a:endParaRPr lang="en-US"/>
        </a:p>
      </dgm:t>
    </dgm:pt>
    <dgm:pt modelId="{4E01BAD7-F5F7-4F89-94D4-AC7903AA73F1}" type="pres">
      <dgm:prSet presAssocID="{1656F2CB-56D0-456F-AADA-0FE7028481F9}" presName="parentLin" presStyleCnt="0"/>
      <dgm:spPr/>
      <dgm:t>
        <a:bodyPr/>
        <a:lstStyle/>
        <a:p>
          <a:endParaRPr lang="en-US"/>
        </a:p>
      </dgm:t>
    </dgm:pt>
    <dgm:pt modelId="{A80AF726-CA8A-408E-ACC4-7249CBA48219}" type="pres">
      <dgm:prSet presAssocID="{1656F2CB-56D0-456F-AADA-0FE7028481F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4A57C192-426F-4AAE-8207-8975EDBF69AC}" type="pres">
      <dgm:prSet presAssocID="{1656F2CB-56D0-456F-AADA-0FE7028481F9}" presName="parentText" presStyleLbl="node1" presStyleIdx="1" presStyleCnt="5" custScaleX="100513" custScaleY="1905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A578C-C6D5-4534-8226-219483867F28}" type="pres">
      <dgm:prSet presAssocID="{1656F2CB-56D0-456F-AADA-0FE7028481F9}" presName="negativeSpace" presStyleCnt="0"/>
      <dgm:spPr/>
      <dgm:t>
        <a:bodyPr/>
        <a:lstStyle/>
        <a:p>
          <a:endParaRPr lang="en-US"/>
        </a:p>
      </dgm:t>
    </dgm:pt>
    <dgm:pt modelId="{34920895-2279-4BF0-891C-C3620DD6A7BD}" type="pres">
      <dgm:prSet presAssocID="{1656F2CB-56D0-456F-AADA-0FE7028481F9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19FAC-7636-4087-B4C3-4706BDDEF203}" type="pres">
      <dgm:prSet presAssocID="{9D340FF5-D321-460F-AFEB-C6DFFC6CB452}" presName="spaceBetweenRectangles" presStyleCnt="0"/>
      <dgm:spPr/>
      <dgm:t>
        <a:bodyPr/>
        <a:lstStyle/>
        <a:p>
          <a:endParaRPr lang="en-US"/>
        </a:p>
      </dgm:t>
    </dgm:pt>
    <dgm:pt modelId="{287774A8-5C74-4346-8176-6F5DD88AEFA2}" type="pres">
      <dgm:prSet presAssocID="{CAED9725-ADFD-4B0F-B988-5D7DC05B8617}" presName="parentLin" presStyleCnt="0"/>
      <dgm:spPr/>
      <dgm:t>
        <a:bodyPr/>
        <a:lstStyle/>
        <a:p>
          <a:endParaRPr lang="en-US"/>
        </a:p>
      </dgm:t>
    </dgm:pt>
    <dgm:pt modelId="{A4A53011-84E9-485A-AB6A-C903D06E8E4F}" type="pres">
      <dgm:prSet presAssocID="{CAED9725-ADFD-4B0F-B988-5D7DC05B8617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F1A68F4C-E8DB-4A1E-A635-EB504358B4A1}" type="pres">
      <dgm:prSet presAssocID="{CAED9725-ADFD-4B0F-B988-5D7DC05B8617}" presName="parentText" presStyleLbl="node1" presStyleIdx="2" presStyleCnt="5" custScaleX="98473" custScaleY="203252" custLinFactNeighborX="15886" custLinFactNeighborY="-68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18246D-937D-4518-827A-5F9D84D28BA1}" type="pres">
      <dgm:prSet presAssocID="{CAED9725-ADFD-4B0F-B988-5D7DC05B8617}" presName="negativeSpace" presStyleCnt="0"/>
      <dgm:spPr/>
      <dgm:t>
        <a:bodyPr/>
        <a:lstStyle/>
        <a:p>
          <a:endParaRPr lang="en-US"/>
        </a:p>
      </dgm:t>
    </dgm:pt>
    <dgm:pt modelId="{5C426C41-9ABD-473C-B84E-894BA2D5AF33}" type="pres">
      <dgm:prSet presAssocID="{CAED9725-ADFD-4B0F-B988-5D7DC05B8617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E0B6B-16D9-4808-B178-59B44A7291B3}" type="pres">
      <dgm:prSet presAssocID="{4F87E23C-E67A-485D-8079-BEC75BA26C13}" presName="spaceBetweenRectangles" presStyleCnt="0"/>
      <dgm:spPr/>
      <dgm:t>
        <a:bodyPr/>
        <a:lstStyle/>
        <a:p>
          <a:endParaRPr lang="en-US"/>
        </a:p>
      </dgm:t>
    </dgm:pt>
    <dgm:pt modelId="{4339FCC1-223C-4C17-8AD0-CEE3028A27A8}" type="pres">
      <dgm:prSet presAssocID="{B3243E57-C685-4A22-A830-1C7B9C03BFBF}" presName="parentLin" presStyleCnt="0"/>
      <dgm:spPr/>
      <dgm:t>
        <a:bodyPr/>
        <a:lstStyle/>
        <a:p>
          <a:endParaRPr lang="en-US"/>
        </a:p>
      </dgm:t>
    </dgm:pt>
    <dgm:pt modelId="{848AD364-6200-45DC-821B-D06D92D10A00}" type="pres">
      <dgm:prSet presAssocID="{B3243E57-C685-4A22-A830-1C7B9C03BFBF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3C4FD214-DA6B-4638-8887-38947F122BD0}" type="pres">
      <dgm:prSet presAssocID="{B3243E57-C685-4A22-A830-1C7B9C03BFBF}" presName="parentText" presStyleLbl="node1" presStyleIdx="3" presStyleCnt="5" custScaleX="100513" custScaleY="1905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CBF718-6C3E-4113-9968-A00D0D0D8078}" type="pres">
      <dgm:prSet presAssocID="{B3243E57-C685-4A22-A830-1C7B9C03BFBF}" presName="negativeSpace" presStyleCnt="0"/>
      <dgm:spPr/>
      <dgm:t>
        <a:bodyPr/>
        <a:lstStyle/>
        <a:p>
          <a:endParaRPr lang="en-US"/>
        </a:p>
      </dgm:t>
    </dgm:pt>
    <dgm:pt modelId="{1BDAECF3-F127-4AA2-AA75-EA6EE7DDE9B5}" type="pres">
      <dgm:prSet presAssocID="{B3243E57-C685-4A22-A830-1C7B9C03BFBF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0AD59-151D-48E5-98AE-5B0B6BD389AD}" type="pres">
      <dgm:prSet presAssocID="{65A0EAA3-00DA-4633-8864-5C454FE58F01}" presName="spaceBetweenRectangles" presStyleCnt="0"/>
      <dgm:spPr/>
      <dgm:t>
        <a:bodyPr/>
        <a:lstStyle/>
        <a:p>
          <a:endParaRPr lang="en-US"/>
        </a:p>
      </dgm:t>
    </dgm:pt>
    <dgm:pt modelId="{67051E9F-2A2F-4A5B-971B-F6CBF8F5C8C7}" type="pres">
      <dgm:prSet presAssocID="{25705A39-882E-47E1-B94B-78753F20B19F}" presName="parentLin" presStyleCnt="0"/>
      <dgm:spPr/>
      <dgm:t>
        <a:bodyPr/>
        <a:lstStyle/>
        <a:p>
          <a:endParaRPr lang="en-US"/>
        </a:p>
      </dgm:t>
    </dgm:pt>
    <dgm:pt modelId="{1984DA7D-4E7D-4DA2-9F75-37BCD202CD14}" type="pres">
      <dgm:prSet presAssocID="{25705A39-882E-47E1-B94B-78753F20B19F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7028C114-3618-487A-9ADE-1B5B825F3B3D}" type="pres">
      <dgm:prSet presAssocID="{25705A39-882E-47E1-B94B-78753F20B19F}" presName="parentText" presStyleLbl="node1" presStyleIdx="4" presStyleCnt="5" custScaleX="100513" custScaleY="1903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4BB45-6AEF-4D4E-9885-17DC5C3EB0E0}" type="pres">
      <dgm:prSet presAssocID="{25705A39-882E-47E1-B94B-78753F20B19F}" presName="negativeSpace" presStyleCnt="0"/>
      <dgm:spPr/>
      <dgm:t>
        <a:bodyPr/>
        <a:lstStyle/>
        <a:p>
          <a:endParaRPr lang="en-US"/>
        </a:p>
      </dgm:t>
    </dgm:pt>
    <dgm:pt modelId="{1CC5CEC6-637F-443E-AF33-A6FB4ADE830B}" type="pres">
      <dgm:prSet presAssocID="{25705A39-882E-47E1-B94B-78753F20B19F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148A18-857B-40FD-8DCA-1EDA02941204}" srcId="{DF6BB142-E7A5-40D7-923D-D49D4A2740AF}" destId="{CAED9725-ADFD-4B0F-B988-5D7DC05B8617}" srcOrd="2" destOrd="0" parTransId="{C61AD9B0-0740-4B9E-B61D-274868DA9808}" sibTransId="{4F87E23C-E67A-485D-8079-BEC75BA26C13}"/>
    <dgm:cxn modelId="{CB5767F7-6766-4D62-8B85-5ECB3AFCE32B}" type="presOf" srcId="{B3243E57-C685-4A22-A830-1C7B9C03BFBF}" destId="{848AD364-6200-45DC-821B-D06D92D10A00}" srcOrd="0" destOrd="0" presId="urn:microsoft.com/office/officeart/2005/8/layout/list1"/>
    <dgm:cxn modelId="{F309F228-B038-4365-B5D2-1087A2E6097D}" type="presOf" srcId="{1656F2CB-56D0-456F-AADA-0FE7028481F9}" destId="{4A57C192-426F-4AAE-8207-8975EDBF69AC}" srcOrd="1" destOrd="0" presId="urn:microsoft.com/office/officeart/2005/8/layout/list1"/>
    <dgm:cxn modelId="{F290E94F-63A9-4BEF-8C14-BE0D86390636}" type="presOf" srcId="{33156DAC-6ADA-496E-91F0-382260779187}" destId="{9F432213-C606-451F-9783-082C82C3887D}" srcOrd="1" destOrd="0" presId="urn:microsoft.com/office/officeart/2005/8/layout/list1"/>
    <dgm:cxn modelId="{E37E28F7-3BB7-40E3-B0C5-437612A5D877}" type="presOf" srcId="{25705A39-882E-47E1-B94B-78753F20B19F}" destId="{7028C114-3618-487A-9ADE-1B5B825F3B3D}" srcOrd="1" destOrd="0" presId="urn:microsoft.com/office/officeart/2005/8/layout/list1"/>
    <dgm:cxn modelId="{78EF3B64-FC81-41CB-BFA3-7ADFE387E022}" type="presOf" srcId="{33156DAC-6ADA-496E-91F0-382260779187}" destId="{28051BBF-ADF1-4C5D-9C7A-5E7FDD157A3A}" srcOrd="0" destOrd="0" presId="urn:microsoft.com/office/officeart/2005/8/layout/list1"/>
    <dgm:cxn modelId="{1227C13C-4043-40F4-BABF-9115BBC36269}" srcId="{DF6BB142-E7A5-40D7-923D-D49D4A2740AF}" destId="{33156DAC-6ADA-496E-91F0-382260779187}" srcOrd="0" destOrd="0" parTransId="{C7EB3F52-980D-46A8-A77A-9BF7052840BD}" sibTransId="{2B20036A-0C63-4E76-A2FD-F2ABB2490C75}"/>
    <dgm:cxn modelId="{C2E5B9B1-5616-408A-BF98-B26397AFB170}" type="presOf" srcId="{25705A39-882E-47E1-B94B-78753F20B19F}" destId="{1984DA7D-4E7D-4DA2-9F75-37BCD202CD14}" srcOrd="0" destOrd="0" presId="urn:microsoft.com/office/officeart/2005/8/layout/list1"/>
    <dgm:cxn modelId="{7E2C3315-2CD2-42AF-A1A0-E7EFE1A34606}" srcId="{DF6BB142-E7A5-40D7-923D-D49D4A2740AF}" destId="{25705A39-882E-47E1-B94B-78753F20B19F}" srcOrd="4" destOrd="0" parTransId="{AEA3B125-A1F9-47EA-A827-E3985E8D2DE5}" sibTransId="{B9F5E294-E038-48DB-8F48-A04E03BE2478}"/>
    <dgm:cxn modelId="{EF8D64CF-AF00-4600-89CF-8D3D2B6EEA1C}" type="presOf" srcId="{CAED9725-ADFD-4B0F-B988-5D7DC05B8617}" destId="{F1A68F4C-E8DB-4A1E-A635-EB504358B4A1}" srcOrd="1" destOrd="0" presId="urn:microsoft.com/office/officeart/2005/8/layout/list1"/>
    <dgm:cxn modelId="{76E23C6F-EA2A-4D5D-BF07-5FD208C1E841}" type="presOf" srcId="{DF6BB142-E7A5-40D7-923D-D49D4A2740AF}" destId="{FE2C3976-98B0-4AA4-B334-5E807C0E3D50}" srcOrd="0" destOrd="0" presId="urn:microsoft.com/office/officeart/2005/8/layout/list1"/>
    <dgm:cxn modelId="{AEFCB790-76DD-41CC-B1C4-EF72B0480192}" type="presOf" srcId="{B3243E57-C685-4A22-A830-1C7B9C03BFBF}" destId="{3C4FD214-DA6B-4638-8887-38947F122BD0}" srcOrd="1" destOrd="0" presId="urn:microsoft.com/office/officeart/2005/8/layout/list1"/>
    <dgm:cxn modelId="{FCA87D56-D9A2-4CC4-B117-90F64719ED5E}" type="presOf" srcId="{1656F2CB-56D0-456F-AADA-0FE7028481F9}" destId="{A80AF726-CA8A-408E-ACC4-7249CBA48219}" srcOrd="0" destOrd="0" presId="urn:microsoft.com/office/officeart/2005/8/layout/list1"/>
    <dgm:cxn modelId="{31229C5E-E5C6-4013-B6FC-611DBA8D73EF}" type="presOf" srcId="{CAED9725-ADFD-4B0F-B988-5D7DC05B8617}" destId="{A4A53011-84E9-485A-AB6A-C903D06E8E4F}" srcOrd="0" destOrd="0" presId="urn:microsoft.com/office/officeart/2005/8/layout/list1"/>
    <dgm:cxn modelId="{0C62CF4A-AD6E-48A3-BD61-41B68703365C}" srcId="{DF6BB142-E7A5-40D7-923D-D49D4A2740AF}" destId="{1656F2CB-56D0-456F-AADA-0FE7028481F9}" srcOrd="1" destOrd="0" parTransId="{84EE95AA-E463-4DE7-BABE-C214FCC265BC}" sibTransId="{9D340FF5-D321-460F-AFEB-C6DFFC6CB452}"/>
    <dgm:cxn modelId="{C0E89227-6BBA-419C-BC31-94DEEAE27880}" srcId="{DF6BB142-E7A5-40D7-923D-D49D4A2740AF}" destId="{B3243E57-C685-4A22-A830-1C7B9C03BFBF}" srcOrd="3" destOrd="0" parTransId="{9B111FC6-5F57-4000-9F0E-C176309A03B3}" sibTransId="{65A0EAA3-00DA-4633-8864-5C454FE58F01}"/>
    <dgm:cxn modelId="{905F0DC9-A3B7-4EA2-8701-0444F50E23B8}" type="presParOf" srcId="{FE2C3976-98B0-4AA4-B334-5E807C0E3D50}" destId="{DACB6517-3461-49D4-84CC-C0A7D5C63578}" srcOrd="0" destOrd="0" presId="urn:microsoft.com/office/officeart/2005/8/layout/list1"/>
    <dgm:cxn modelId="{6234C02E-7AAA-4306-ABB8-2E32D6FD92F5}" type="presParOf" srcId="{DACB6517-3461-49D4-84CC-C0A7D5C63578}" destId="{28051BBF-ADF1-4C5D-9C7A-5E7FDD157A3A}" srcOrd="0" destOrd="0" presId="urn:microsoft.com/office/officeart/2005/8/layout/list1"/>
    <dgm:cxn modelId="{BEE7BAA8-22B5-48FA-B0CC-6DCAF6027A08}" type="presParOf" srcId="{DACB6517-3461-49D4-84CC-C0A7D5C63578}" destId="{9F432213-C606-451F-9783-082C82C3887D}" srcOrd="1" destOrd="0" presId="urn:microsoft.com/office/officeart/2005/8/layout/list1"/>
    <dgm:cxn modelId="{3D9A3B61-30FF-4F05-9A37-8E17C5EABE7E}" type="presParOf" srcId="{FE2C3976-98B0-4AA4-B334-5E807C0E3D50}" destId="{D2740EA1-0412-40FC-9EAF-C5399F9ADBC1}" srcOrd="1" destOrd="0" presId="urn:microsoft.com/office/officeart/2005/8/layout/list1"/>
    <dgm:cxn modelId="{A5B4D20A-303E-4869-8B35-A19851A62455}" type="presParOf" srcId="{FE2C3976-98B0-4AA4-B334-5E807C0E3D50}" destId="{8FBF8534-CA6D-40A5-BB39-BA6E63B96B21}" srcOrd="2" destOrd="0" presId="urn:microsoft.com/office/officeart/2005/8/layout/list1"/>
    <dgm:cxn modelId="{E1FA383D-FC37-4109-BDED-EA53877FE2B9}" type="presParOf" srcId="{FE2C3976-98B0-4AA4-B334-5E807C0E3D50}" destId="{BBC51447-68EB-4B25-BAB7-1ADE2835C8FC}" srcOrd="3" destOrd="0" presId="urn:microsoft.com/office/officeart/2005/8/layout/list1"/>
    <dgm:cxn modelId="{86FE3CF7-CB20-4C88-81FB-05DEAC9CD467}" type="presParOf" srcId="{FE2C3976-98B0-4AA4-B334-5E807C0E3D50}" destId="{4E01BAD7-F5F7-4F89-94D4-AC7903AA73F1}" srcOrd="4" destOrd="0" presId="urn:microsoft.com/office/officeart/2005/8/layout/list1"/>
    <dgm:cxn modelId="{8EFEE4C4-75C3-4F42-845C-10B0D893E43F}" type="presParOf" srcId="{4E01BAD7-F5F7-4F89-94D4-AC7903AA73F1}" destId="{A80AF726-CA8A-408E-ACC4-7249CBA48219}" srcOrd="0" destOrd="0" presId="urn:microsoft.com/office/officeart/2005/8/layout/list1"/>
    <dgm:cxn modelId="{C4FF5349-8F08-4350-8F24-678E9BDB0389}" type="presParOf" srcId="{4E01BAD7-F5F7-4F89-94D4-AC7903AA73F1}" destId="{4A57C192-426F-4AAE-8207-8975EDBF69AC}" srcOrd="1" destOrd="0" presId="urn:microsoft.com/office/officeart/2005/8/layout/list1"/>
    <dgm:cxn modelId="{7940B980-5800-4CC4-AA0A-2FDC25857BA1}" type="presParOf" srcId="{FE2C3976-98B0-4AA4-B334-5E807C0E3D50}" destId="{C54A578C-C6D5-4534-8226-219483867F28}" srcOrd="5" destOrd="0" presId="urn:microsoft.com/office/officeart/2005/8/layout/list1"/>
    <dgm:cxn modelId="{33C89723-B5D1-4DEE-AB93-519BE1F143BE}" type="presParOf" srcId="{FE2C3976-98B0-4AA4-B334-5E807C0E3D50}" destId="{34920895-2279-4BF0-891C-C3620DD6A7BD}" srcOrd="6" destOrd="0" presId="urn:microsoft.com/office/officeart/2005/8/layout/list1"/>
    <dgm:cxn modelId="{FCF97997-1838-43F8-9BB9-A180BAB41E5A}" type="presParOf" srcId="{FE2C3976-98B0-4AA4-B334-5E807C0E3D50}" destId="{66E19FAC-7636-4087-B4C3-4706BDDEF203}" srcOrd="7" destOrd="0" presId="urn:microsoft.com/office/officeart/2005/8/layout/list1"/>
    <dgm:cxn modelId="{56F33D14-EBA5-430E-9CDB-40F6805FE593}" type="presParOf" srcId="{FE2C3976-98B0-4AA4-B334-5E807C0E3D50}" destId="{287774A8-5C74-4346-8176-6F5DD88AEFA2}" srcOrd="8" destOrd="0" presId="urn:microsoft.com/office/officeart/2005/8/layout/list1"/>
    <dgm:cxn modelId="{48E8DEF9-BE7F-4611-A210-0E2B58310F75}" type="presParOf" srcId="{287774A8-5C74-4346-8176-6F5DD88AEFA2}" destId="{A4A53011-84E9-485A-AB6A-C903D06E8E4F}" srcOrd="0" destOrd="0" presId="urn:microsoft.com/office/officeart/2005/8/layout/list1"/>
    <dgm:cxn modelId="{C11615DF-29CD-42EB-AB60-ED0793E26405}" type="presParOf" srcId="{287774A8-5C74-4346-8176-6F5DD88AEFA2}" destId="{F1A68F4C-E8DB-4A1E-A635-EB504358B4A1}" srcOrd="1" destOrd="0" presId="urn:microsoft.com/office/officeart/2005/8/layout/list1"/>
    <dgm:cxn modelId="{376D917D-3535-4BFB-B54E-A3E7EE9DDC1B}" type="presParOf" srcId="{FE2C3976-98B0-4AA4-B334-5E807C0E3D50}" destId="{BD18246D-937D-4518-827A-5F9D84D28BA1}" srcOrd="9" destOrd="0" presId="urn:microsoft.com/office/officeart/2005/8/layout/list1"/>
    <dgm:cxn modelId="{B653F7E3-90FD-4C2D-89FD-E12148393764}" type="presParOf" srcId="{FE2C3976-98B0-4AA4-B334-5E807C0E3D50}" destId="{5C426C41-9ABD-473C-B84E-894BA2D5AF33}" srcOrd="10" destOrd="0" presId="urn:microsoft.com/office/officeart/2005/8/layout/list1"/>
    <dgm:cxn modelId="{DDD6E2C6-6E9F-45BC-A850-42652F9FA0E1}" type="presParOf" srcId="{FE2C3976-98B0-4AA4-B334-5E807C0E3D50}" destId="{22EE0B6B-16D9-4808-B178-59B44A7291B3}" srcOrd="11" destOrd="0" presId="urn:microsoft.com/office/officeart/2005/8/layout/list1"/>
    <dgm:cxn modelId="{5272E650-6023-4693-A676-17FA6ADC9BE8}" type="presParOf" srcId="{FE2C3976-98B0-4AA4-B334-5E807C0E3D50}" destId="{4339FCC1-223C-4C17-8AD0-CEE3028A27A8}" srcOrd="12" destOrd="0" presId="urn:microsoft.com/office/officeart/2005/8/layout/list1"/>
    <dgm:cxn modelId="{E2193287-1DEB-4526-8310-F85B91C075C4}" type="presParOf" srcId="{4339FCC1-223C-4C17-8AD0-CEE3028A27A8}" destId="{848AD364-6200-45DC-821B-D06D92D10A00}" srcOrd="0" destOrd="0" presId="urn:microsoft.com/office/officeart/2005/8/layout/list1"/>
    <dgm:cxn modelId="{1C212C2C-E0C8-4CA9-977B-23C8C768ABA1}" type="presParOf" srcId="{4339FCC1-223C-4C17-8AD0-CEE3028A27A8}" destId="{3C4FD214-DA6B-4638-8887-38947F122BD0}" srcOrd="1" destOrd="0" presId="urn:microsoft.com/office/officeart/2005/8/layout/list1"/>
    <dgm:cxn modelId="{A4FAF5E8-CD82-4476-81F9-624184D2E661}" type="presParOf" srcId="{FE2C3976-98B0-4AA4-B334-5E807C0E3D50}" destId="{23CBF718-6C3E-4113-9968-A00D0D0D8078}" srcOrd="13" destOrd="0" presId="urn:microsoft.com/office/officeart/2005/8/layout/list1"/>
    <dgm:cxn modelId="{4EF9DA90-F37D-424F-AFF1-CDE6F13BC8CE}" type="presParOf" srcId="{FE2C3976-98B0-4AA4-B334-5E807C0E3D50}" destId="{1BDAECF3-F127-4AA2-AA75-EA6EE7DDE9B5}" srcOrd="14" destOrd="0" presId="urn:microsoft.com/office/officeart/2005/8/layout/list1"/>
    <dgm:cxn modelId="{56210922-2B8A-4CB6-8DD1-767C546D5992}" type="presParOf" srcId="{FE2C3976-98B0-4AA4-B334-5E807C0E3D50}" destId="{54C0AD59-151D-48E5-98AE-5B0B6BD389AD}" srcOrd="15" destOrd="0" presId="urn:microsoft.com/office/officeart/2005/8/layout/list1"/>
    <dgm:cxn modelId="{4E63F529-2106-4628-86EF-E209308E5A12}" type="presParOf" srcId="{FE2C3976-98B0-4AA4-B334-5E807C0E3D50}" destId="{67051E9F-2A2F-4A5B-971B-F6CBF8F5C8C7}" srcOrd="16" destOrd="0" presId="urn:microsoft.com/office/officeart/2005/8/layout/list1"/>
    <dgm:cxn modelId="{D9EDA972-B0DD-4927-AD87-567B6A0508CA}" type="presParOf" srcId="{67051E9F-2A2F-4A5B-971B-F6CBF8F5C8C7}" destId="{1984DA7D-4E7D-4DA2-9F75-37BCD202CD14}" srcOrd="0" destOrd="0" presId="urn:microsoft.com/office/officeart/2005/8/layout/list1"/>
    <dgm:cxn modelId="{FF7CB0D7-6795-46C0-A1C7-06527283E829}" type="presParOf" srcId="{67051E9F-2A2F-4A5B-971B-F6CBF8F5C8C7}" destId="{7028C114-3618-487A-9ADE-1B5B825F3B3D}" srcOrd="1" destOrd="0" presId="urn:microsoft.com/office/officeart/2005/8/layout/list1"/>
    <dgm:cxn modelId="{4BB176B9-A83F-425B-9C89-B2F46D217021}" type="presParOf" srcId="{FE2C3976-98B0-4AA4-B334-5E807C0E3D50}" destId="{EB24BB45-6AEF-4D4E-9885-17DC5C3EB0E0}" srcOrd="17" destOrd="0" presId="urn:microsoft.com/office/officeart/2005/8/layout/list1"/>
    <dgm:cxn modelId="{6220AFC9-7AB4-4E69-8790-4E1DF643E39D}" type="presParOf" srcId="{FE2C3976-98B0-4AA4-B334-5E807C0E3D50}" destId="{1CC5CEC6-637F-443E-AF33-A6FB4ADE830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ACDA126-CADC-44F5-BBB8-2FF02DC9EC97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20780D-C6B1-4EB7-9D8D-151BD04B331A}">
      <dgm:prSet custT="1"/>
      <dgm:spPr/>
      <dgm:t>
        <a:bodyPr/>
        <a:lstStyle/>
        <a:p>
          <a:r>
            <a:rPr lang="en-GB" sz="2400" dirty="0" smtClean="0"/>
            <a:t>Once you log into EPSS, click on APPLY from the MENU</a:t>
          </a:r>
          <a:r>
            <a:rPr lang="en-GB" sz="2000" dirty="0" smtClean="0"/>
            <a:t>. </a:t>
          </a:r>
          <a:endParaRPr lang="en-US" sz="2000" dirty="0" smtClean="0"/>
        </a:p>
      </dgm:t>
    </dgm:pt>
    <dgm:pt modelId="{1CBBC0D5-4314-46AC-8F7C-14B58C210774}" type="parTrans" cxnId="{A101BD67-13E7-469B-ADE2-5557C988FC3B}">
      <dgm:prSet/>
      <dgm:spPr/>
      <dgm:t>
        <a:bodyPr/>
        <a:lstStyle/>
        <a:p>
          <a:endParaRPr lang="en-US"/>
        </a:p>
      </dgm:t>
    </dgm:pt>
    <dgm:pt modelId="{F4A8252F-FC97-4711-8FE2-3F24868089D8}" type="sibTrans" cxnId="{A101BD67-13E7-469B-ADE2-5557C988FC3B}">
      <dgm:prSet/>
      <dgm:spPr/>
      <dgm:t>
        <a:bodyPr/>
        <a:lstStyle/>
        <a:p>
          <a:endParaRPr lang="en-US"/>
        </a:p>
      </dgm:t>
    </dgm:pt>
    <dgm:pt modelId="{50B2B1D6-4565-44AC-AC55-E1FD8A293D83}">
      <dgm:prSet custT="1"/>
      <dgm:spPr/>
      <dgm:t>
        <a:bodyPr/>
        <a:lstStyle/>
        <a:p>
          <a:r>
            <a:rPr lang="en-GB" sz="2000" dirty="0" smtClean="0"/>
            <a:t>Click on Application Form and start filling in. Also available on webpage. Review before working online - parts can be filled offline, and copied into the web-based template</a:t>
          </a:r>
          <a:r>
            <a:rPr lang="en-GB" sz="1700" dirty="0" smtClean="0"/>
            <a:t>.</a:t>
          </a:r>
        </a:p>
      </dgm:t>
    </dgm:pt>
    <dgm:pt modelId="{96859D5B-1F84-4239-A58F-4719A76DA5D4}" type="parTrans" cxnId="{B37DFD09-9540-46C5-9501-0A1A2ECB7CF7}">
      <dgm:prSet/>
      <dgm:spPr/>
      <dgm:t>
        <a:bodyPr/>
        <a:lstStyle/>
        <a:p>
          <a:endParaRPr lang="en-US"/>
        </a:p>
      </dgm:t>
    </dgm:pt>
    <dgm:pt modelId="{5238A104-2B86-4668-9B30-122978622340}" type="sibTrans" cxnId="{B37DFD09-9540-46C5-9501-0A1A2ECB7CF7}">
      <dgm:prSet/>
      <dgm:spPr/>
      <dgm:t>
        <a:bodyPr/>
        <a:lstStyle/>
        <a:p>
          <a:endParaRPr lang="en-US"/>
        </a:p>
      </dgm:t>
    </dgm:pt>
    <dgm:pt modelId="{C973EA1C-DDC2-47C2-B2CA-A756E98E63D6}">
      <dgm:prSet custT="1"/>
      <dgm:spPr/>
      <dgm:t>
        <a:bodyPr/>
        <a:lstStyle/>
        <a:p>
          <a:r>
            <a:rPr lang="en-GB" sz="2400" dirty="0" smtClean="0"/>
            <a:t>When template is generated – it can be saved as an initiated proposal and is visible in ENTRIES with status NEW </a:t>
          </a:r>
        </a:p>
      </dgm:t>
    </dgm:pt>
    <dgm:pt modelId="{6821A848-284F-4B40-AAA8-412077217CA2}" type="parTrans" cxnId="{336EADAA-0038-4EF5-8E04-4FF766916A07}">
      <dgm:prSet/>
      <dgm:spPr/>
      <dgm:t>
        <a:bodyPr/>
        <a:lstStyle/>
        <a:p>
          <a:endParaRPr lang="en-US"/>
        </a:p>
      </dgm:t>
    </dgm:pt>
    <dgm:pt modelId="{5F3739D2-C1CF-4852-8DF1-18403D5B69BF}" type="sibTrans" cxnId="{336EADAA-0038-4EF5-8E04-4FF766916A07}">
      <dgm:prSet/>
      <dgm:spPr/>
      <dgm:t>
        <a:bodyPr/>
        <a:lstStyle/>
        <a:p>
          <a:endParaRPr lang="en-US"/>
        </a:p>
      </dgm:t>
    </dgm:pt>
    <dgm:pt modelId="{65B9722A-2CBD-4DAA-A256-083CDA95F87C}">
      <dgm:prSet custT="1"/>
      <dgm:spPr/>
      <dgm:t>
        <a:bodyPr/>
        <a:lstStyle/>
        <a:p>
          <a:r>
            <a:rPr lang="en-GB" sz="2400" dirty="0" smtClean="0"/>
            <a:t>The template can be completed in several steps; data filled in at each step must be saved   </a:t>
          </a:r>
        </a:p>
      </dgm:t>
    </dgm:pt>
    <dgm:pt modelId="{3FCA66B6-A8B7-4137-8D49-F0001E5E465D}" type="parTrans" cxnId="{CB9C7F77-9E32-49F2-B047-D0B992CE5234}">
      <dgm:prSet/>
      <dgm:spPr/>
      <dgm:t>
        <a:bodyPr/>
        <a:lstStyle/>
        <a:p>
          <a:endParaRPr lang="en-US"/>
        </a:p>
      </dgm:t>
    </dgm:pt>
    <dgm:pt modelId="{A5BF01CF-8501-4170-A0F6-475A3A87C278}" type="sibTrans" cxnId="{CB9C7F77-9E32-49F2-B047-D0B992CE5234}">
      <dgm:prSet/>
      <dgm:spPr/>
      <dgm:t>
        <a:bodyPr/>
        <a:lstStyle/>
        <a:p>
          <a:endParaRPr lang="en-US"/>
        </a:p>
      </dgm:t>
    </dgm:pt>
    <dgm:pt modelId="{984EA1AF-80C0-416C-8B49-E1C3C0408E47}">
      <dgm:prSet custT="1"/>
      <dgm:spPr/>
      <dgm:t>
        <a:bodyPr/>
        <a:lstStyle/>
        <a:p>
          <a:r>
            <a:rPr lang="en-GB" sz="2400" dirty="0" smtClean="0"/>
            <a:t>Required fields are indicated by the * symbol and must be completed </a:t>
          </a:r>
        </a:p>
      </dgm:t>
    </dgm:pt>
    <dgm:pt modelId="{9ECD01A2-198F-42D5-B0A8-BD2A0B81806B}" type="parTrans" cxnId="{605D284A-E3A1-47D2-A025-D536B5AFF137}">
      <dgm:prSet/>
      <dgm:spPr/>
      <dgm:t>
        <a:bodyPr/>
        <a:lstStyle/>
        <a:p>
          <a:endParaRPr lang="en-US"/>
        </a:p>
      </dgm:t>
    </dgm:pt>
    <dgm:pt modelId="{8100FDA9-8385-4F72-908B-1013D616C651}" type="sibTrans" cxnId="{605D284A-E3A1-47D2-A025-D536B5AFF137}">
      <dgm:prSet/>
      <dgm:spPr/>
      <dgm:t>
        <a:bodyPr/>
        <a:lstStyle/>
        <a:p>
          <a:endParaRPr lang="en-US"/>
        </a:p>
      </dgm:t>
    </dgm:pt>
    <dgm:pt modelId="{312A25BC-3CA9-4C29-9834-7441A1733B5C}">
      <dgm:prSet custT="1"/>
      <dgm:spPr/>
      <dgm:t>
        <a:bodyPr/>
        <a:lstStyle/>
        <a:p>
          <a:r>
            <a:rPr lang="en-GB" sz="2400" dirty="0" smtClean="0"/>
            <a:t>EPSS checks for mandatory data and characters’ compliance when proposal is submitted</a:t>
          </a:r>
          <a:endParaRPr lang="en-GB" sz="2400" dirty="0"/>
        </a:p>
      </dgm:t>
    </dgm:pt>
    <dgm:pt modelId="{76B7D0F9-F53D-447B-A4FE-5010CC5A9F0D}" type="parTrans" cxnId="{6C494462-C7B0-48AA-ADA3-0085780A23F3}">
      <dgm:prSet/>
      <dgm:spPr/>
      <dgm:t>
        <a:bodyPr/>
        <a:lstStyle/>
        <a:p>
          <a:endParaRPr lang="en-US"/>
        </a:p>
      </dgm:t>
    </dgm:pt>
    <dgm:pt modelId="{8FF78F5F-1707-435A-8E7D-6F1CD3A1B96D}" type="sibTrans" cxnId="{6C494462-C7B0-48AA-ADA3-0085780A23F3}">
      <dgm:prSet/>
      <dgm:spPr/>
      <dgm:t>
        <a:bodyPr/>
        <a:lstStyle/>
        <a:p>
          <a:endParaRPr lang="en-US"/>
        </a:p>
      </dgm:t>
    </dgm:pt>
    <dgm:pt modelId="{99A2B043-0D25-4815-AE93-A7A1763E8EE6}">
      <dgm:prSet custT="1"/>
      <dgm:spPr/>
      <dgm:t>
        <a:bodyPr/>
        <a:lstStyle/>
        <a:p>
          <a:r>
            <a:rPr lang="en-GB" sz="2400" b="1" smtClean="0"/>
            <a:t>Important: Data in the template cannot be changed after submission</a:t>
          </a:r>
          <a:r>
            <a:rPr lang="en-GB" sz="2000" smtClean="0"/>
            <a:t>.</a:t>
          </a:r>
          <a:endParaRPr lang="en-US" sz="2000" dirty="0"/>
        </a:p>
      </dgm:t>
    </dgm:pt>
    <dgm:pt modelId="{6EDC5CB3-6CB0-4F20-9AD8-39D098F491D2}" type="parTrans" cxnId="{FD9FCAD0-1172-4B56-946A-D155141A993C}">
      <dgm:prSet/>
      <dgm:spPr/>
      <dgm:t>
        <a:bodyPr/>
        <a:lstStyle/>
        <a:p>
          <a:endParaRPr lang="en-US"/>
        </a:p>
      </dgm:t>
    </dgm:pt>
    <dgm:pt modelId="{EEA61196-C6AC-43D0-9EF0-9B1748E375AD}" type="sibTrans" cxnId="{FD9FCAD0-1172-4B56-946A-D155141A993C}">
      <dgm:prSet/>
      <dgm:spPr/>
      <dgm:t>
        <a:bodyPr/>
        <a:lstStyle/>
        <a:p>
          <a:endParaRPr lang="en-US"/>
        </a:p>
      </dgm:t>
    </dgm:pt>
    <dgm:pt modelId="{05BD38BE-2652-4D1B-BD50-0C45D7570C61}" type="pres">
      <dgm:prSet presAssocID="{EACDA126-CADC-44F5-BBB8-2FF02DC9EC9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565D06-A8F8-4389-A465-DAFD7066D907}" type="pres">
      <dgm:prSet presAssocID="{4720780D-C6B1-4EB7-9D8D-151BD04B331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9D6F3A-3528-4923-956A-DEED5C78BC70}" type="pres">
      <dgm:prSet presAssocID="{F4A8252F-FC97-4711-8FE2-3F24868089D8}" presName="sibTrans" presStyleCnt="0"/>
      <dgm:spPr/>
    </dgm:pt>
    <dgm:pt modelId="{2BE57167-62A6-4D67-AA55-4B687EC2EC90}" type="pres">
      <dgm:prSet presAssocID="{50B2B1D6-4565-44AC-AC55-E1FD8A293D8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C0C6FA-2E72-4065-84B7-21CC75330378}" type="pres">
      <dgm:prSet presAssocID="{5238A104-2B86-4668-9B30-122978622340}" presName="sibTrans" presStyleCnt="0"/>
      <dgm:spPr/>
    </dgm:pt>
    <dgm:pt modelId="{594CD3AA-108E-4721-9EC1-2E62F46455EA}" type="pres">
      <dgm:prSet presAssocID="{C973EA1C-DDC2-47C2-B2CA-A756E98E63D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54A496-67D9-441C-9085-6643736B29E3}" type="pres">
      <dgm:prSet presAssocID="{5F3739D2-C1CF-4852-8DF1-18403D5B69BF}" presName="sibTrans" presStyleCnt="0"/>
      <dgm:spPr/>
    </dgm:pt>
    <dgm:pt modelId="{0F7E355A-C3B8-492D-9C82-294B1B9FF681}" type="pres">
      <dgm:prSet presAssocID="{65B9722A-2CBD-4DAA-A256-083CDA95F87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1FF8C2-1FAD-44EB-8EE6-7FF3DBAC535C}" type="pres">
      <dgm:prSet presAssocID="{A5BF01CF-8501-4170-A0F6-475A3A87C278}" presName="sibTrans" presStyleCnt="0"/>
      <dgm:spPr/>
    </dgm:pt>
    <dgm:pt modelId="{ED8CFC17-B048-4194-A3AD-720F01341F7B}" type="pres">
      <dgm:prSet presAssocID="{984EA1AF-80C0-416C-8B49-E1C3C0408E4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CE659-446D-4F02-A081-62BCF0E577B5}" type="pres">
      <dgm:prSet presAssocID="{8100FDA9-8385-4F72-908B-1013D616C651}" presName="sibTrans" presStyleCnt="0"/>
      <dgm:spPr/>
    </dgm:pt>
    <dgm:pt modelId="{0851F4DE-D855-46D2-AF25-A6710AB00D8A}" type="pres">
      <dgm:prSet presAssocID="{312A25BC-3CA9-4C29-9834-7441A1733B5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9D5F9-BCEC-4680-A8EF-EFECB0046A21}" type="pres">
      <dgm:prSet presAssocID="{8FF78F5F-1707-435A-8E7D-6F1CD3A1B96D}" presName="sibTrans" presStyleCnt="0"/>
      <dgm:spPr/>
    </dgm:pt>
    <dgm:pt modelId="{6A9BC654-0507-410F-9EBA-4A2E8B015521}" type="pres">
      <dgm:prSet presAssocID="{99A2B043-0D25-4815-AE93-A7A1763E8EE6}" presName="node" presStyleLbl="node1" presStyleIdx="6" presStyleCnt="7" custScaleX="273559" custScaleY="30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23C72A-6B49-4BD2-9C49-E4A4EEE5C256}" type="presOf" srcId="{65B9722A-2CBD-4DAA-A256-083CDA95F87C}" destId="{0F7E355A-C3B8-492D-9C82-294B1B9FF681}" srcOrd="0" destOrd="0" presId="urn:microsoft.com/office/officeart/2005/8/layout/default"/>
    <dgm:cxn modelId="{FD9FCAD0-1172-4B56-946A-D155141A993C}" srcId="{EACDA126-CADC-44F5-BBB8-2FF02DC9EC97}" destId="{99A2B043-0D25-4815-AE93-A7A1763E8EE6}" srcOrd="6" destOrd="0" parTransId="{6EDC5CB3-6CB0-4F20-9AD8-39D098F491D2}" sibTransId="{EEA61196-C6AC-43D0-9EF0-9B1748E375AD}"/>
    <dgm:cxn modelId="{75A1BCFD-EE9E-4FE6-AB02-9D3EE04C9708}" type="presOf" srcId="{4720780D-C6B1-4EB7-9D8D-151BD04B331A}" destId="{D3565D06-A8F8-4389-A465-DAFD7066D907}" srcOrd="0" destOrd="0" presId="urn:microsoft.com/office/officeart/2005/8/layout/default"/>
    <dgm:cxn modelId="{D3D1AB07-350A-472C-B12A-3190C1DA2E2C}" type="presOf" srcId="{312A25BC-3CA9-4C29-9834-7441A1733B5C}" destId="{0851F4DE-D855-46D2-AF25-A6710AB00D8A}" srcOrd="0" destOrd="0" presId="urn:microsoft.com/office/officeart/2005/8/layout/default"/>
    <dgm:cxn modelId="{544F1850-4090-457F-B8B8-B4B23C201082}" type="presOf" srcId="{99A2B043-0D25-4815-AE93-A7A1763E8EE6}" destId="{6A9BC654-0507-410F-9EBA-4A2E8B015521}" srcOrd="0" destOrd="0" presId="urn:microsoft.com/office/officeart/2005/8/layout/default"/>
    <dgm:cxn modelId="{75D5AA3A-85CF-406F-A4E1-119BA516F8F5}" type="presOf" srcId="{50B2B1D6-4565-44AC-AC55-E1FD8A293D83}" destId="{2BE57167-62A6-4D67-AA55-4B687EC2EC90}" srcOrd="0" destOrd="0" presId="urn:microsoft.com/office/officeart/2005/8/layout/default"/>
    <dgm:cxn modelId="{CB9C7F77-9E32-49F2-B047-D0B992CE5234}" srcId="{EACDA126-CADC-44F5-BBB8-2FF02DC9EC97}" destId="{65B9722A-2CBD-4DAA-A256-083CDA95F87C}" srcOrd="3" destOrd="0" parTransId="{3FCA66B6-A8B7-4137-8D49-F0001E5E465D}" sibTransId="{A5BF01CF-8501-4170-A0F6-475A3A87C278}"/>
    <dgm:cxn modelId="{605D284A-E3A1-47D2-A025-D536B5AFF137}" srcId="{EACDA126-CADC-44F5-BBB8-2FF02DC9EC97}" destId="{984EA1AF-80C0-416C-8B49-E1C3C0408E47}" srcOrd="4" destOrd="0" parTransId="{9ECD01A2-198F-42D5-B0A8-BD2A0B81806B}" sibTransId="{8100FDA9-8385-4F72-908B-1013D616C651}"/>
    <dgm:cxn modelId="{A257A05C-CFD7-40F2-BC6C-1ED5A427B006}" type="presOf" srcId="{984EA1AF-80C0-416C-8B49-E1C3C0408E47}" destId="{ED8CFC17-B048-4194-A3AD-720F01341F7B}" srcOrd="0" destOrd="0" presId="urn:microsoft.com/office/officeart/2005/8/layout/default"/>
    <dgm:cxn modelId="{336EADAA-0038-4EF5-8E04-4FF766916A07}" srcId="{EACDA126-CADC-44F5-BBB8-2FF02DC9EC97}" destId="{C973EA1C-DDC2-47C2-B2CA-A756E98E63D6}" srcOrd="2" destOrd="0" parTransId="{6821A848-284F-4B40-AAA8-412077217CA2}" sibTransId="{5F3739D2-C1CF-4852-8DF1-18403D5B69BF}"/>
    <dgm:cxn modelId="{80CC372E-1A18-4EB7-970F-638BB2D26C77}" type="presOf" srcId="{EACDA126-CADC-44F5-BBB8-2FF02DC9EC97}" destId="{05BD38BE-2652-4D1B-BD50-0C45D7570C61}" srcOrd="0" destOrd="0" presId="urn:microsoft.com/office/officeart/2005/8/layout/default"/>
    <dgm:cxn modelId="{A101BD67-13E7-469B-ADE2-5557C988FC3B}" srcId="{EACDA126-CADC-44F5-BBB8-2FF02DC9EC97}" destId="{4720780D-C6B1-4EB7-9D8D-151BD04B331A}" srcOrd="0" destOrd="0" parTransId="{1CBBC0D5-4314-46AC-8F7C-14B58C210774}" sibTransId="{F4A8252F-FC97-4711-8FE2-3F24868089D8}"/>
    <dgm:cxn modelId="{B37DFD09-9540-46C5-9501-0A1A2ECB7CF7}" srcId="{EACDA126-CADC-44F5-BBB8-2FF02DC9EC97}" destId="{50B2B1D6-4565-44AC-AC55-E1FD8A293D83}" srcOrd="1" destOrd="0" parTransId="{96859D5B-1F84-4239-A58F-4719A76DA5D4}" sibTransId="{5238A104-2B86-4668-9B30-122978622340}"/>
    <dgm:cxn modelId="{6C494462-C7B0-48AA-ADA3-0085780A23F3}" srcId="{EACDA126-CADC-44F5-BBB8-2FF02DC9EC97}" destId="{312A25BC-3CA9-4C29-9834-7441A1733B5C}" srcOrd="5" destOrd="0" parTransId="{76B7D0F9-F53D-447B-A4FE-5010CC5A9F0D}" sibTransId="{8FF78F5F-1707-435A-8E7D-6F1CD3A1B96D}"/>
    <dgm:cxn modelId="{AC40F004-E338-480F-80BA-D7D213CB20B5}" type="presOf" srcId="{C973EA1C-DDC2-47C2-B2CA-A756E98E63D6}" destId="{594CD3AA-108E-4721-9EC1-2E62F46455EA}" srcOrd="0" destOrd="0" presId="urn:microsoft.com/office/officeart/2005/8/layout/default"/>
    <dgm:cxn modelId="{27873530-2795-43C8-AF9F-7F390E6BBBF1}" type="presParOf" srcId="{05BD38BE-2652-4D1B-BD50-0C45D7570C61}" destId="{D3565D06-A8F8-4389-A465-DAFD7066D907}" srcOrd="0" destOrd="0" presId="urn:microsoft.com/office/officeart/2005/8/layout/default"/>
    <dgm:cxn modelId="{469C49A1-CEAB-4659-9F4F-45309E8B6122}" type="presParOf" srcId="{05BD38BE-2652-4D1B-BD50-0C45D7570C61}" destId="{659D6F3A-3528-4923-956A-DEED5C78BC70}" srcOrd="1" destOrd="0" presId="urn:microsoft.com/office/officeart/2005/8/layout/default"/>
    <dgm:cxn modelId="{953D84C4-3043-45B6-84E3-BCF7E8869B15}" type="presParOf" srcId="{05BD38BE-2652-4D1B-BD50-0C45D7570C61}" destId="{2BE57167-62A6-4D67-AA55-4B687EC2EC90}" srcOrd="2" destOrd="0" presId="urn:microsoft.com/office/officeart/2005/8/layout/default"/>
    <dgm:cxn modelId="{722043C9-F358-4099-AC72-3A520FCE842F}" type="presParOf" srcId="{05BD38BE-2652-4D1B-BD50-0C45D7570C61}" destId="{B0C0C6FA-2E72-4065-84B7-21CC75330378}" srcOrd="3" destOrd="0" presId="urn:microsoft.com/office/officeart/2005/8/layout/default"/>
    <dgm:cxn modelId="{D16798BA-CD4B-43DE-A5F0-827A1AA0DA43}" type="presParOf" srcId="{05BD38BE-2652-4D1B-BD50-0C45D7570C61}" destId="{594CD3AA-108E-4721-9EC1-2E62F46455EA}" srcOrd="4" destOrd="0" presId="urn:microsoft.com/office/officeart/2005/8/layout/default"/>
    <dgm:cxn modelId="{3A5D9D73-E931-4698-A682-7362F2941ED1}" type="presParOf" srcId="{05BD38BE-2652-4D1B-BD50-0C45D7570C61}" destId="{F954A496-67D9-441C-9085-6643736B29E3}" srcOrd="5" destOrd="0" presId="urn:microsoft.com/office/officeart/2005/8/layout/default"/>
    <dgm:cxn modelId="{39D0B0CC-0AD1-4D37-A794-B05235CB9437}" type="presParOf" srcId="{05BD38BE-2652-4D1B-BD50-0C45D7570C61}" destId="{0F7E355A-C3B8-492D-9C82-294B1B9FF681}" srcOrd="6" destOrd="0" presId="urn:microsoft.com/office/officeart/2005/8/layout/default"/>
    <dgm:cxn modelId="{C269EFF2-F329-4468-AE86-00727DBE925D}" type="presParOf" srcId="{05BD38BE-2652-4D1B-BD50-0C45D7570C61}" destId="{191FF8C2-1FAD-44EB-8EE6-7FF3DBAC535C}" srcOrd="7" destOrd="0" presId="urn:microsoft.com/office/officeart/2005/8/layout/default"/>
    <dgm:cxn modelId="{B7127BDE-5C23-4AD7-9006-5500FA49EB01}" type="presParOf" srcId="{05BD38BE-2652-4D1B-BD50-0C45D7570C61}" destId="{ED8CFC17-B048-4194-A3AD-720F01341F7B}" srcOrd="8" destOrd="0" presId="urn:microsoft.com/office/officeart/2005/8/layout/default"/>
    <dgm:cxn modelId="{C933FA70-AEFE-4A28-B8AE-F85CBCD7E71B}" type="presParOf" srcId="{05BD38BE-2652-4D1B-BD50-0C45D7570C61}" destId="{1DACE659-446D-4F02-A081-62BCF0E577B5}" srcOrd="9" destOrd="0" presId="urn:microsoft.com/office/officeart/2005/8/layout/default"/>
    <dgm:cxn modelId="{D280A678-41F9-4564-A536-799605E96AB9}" type="presParOf" srcId="{05BD38BE-2652-4D1B-BD50-0C45D7570C61}" destId="{0851F4DE-D855-46D2-AF25-A6710AB00D8A}" srcOrd="10" destOrd="0" presId="urn:microsoft.com/office/officeart/2005/8/layout/default"/>
    <dgm:cxn modelId="{F3D24E5B-3CEA-4DE7-98EC-346ADD9CB41E}" type="presParOf" srcId="{05BD38BE-2652-4D1B-BD50-0C45D7570C61}" destId="{5FB9D5F9-BCEC-4680-A8EF-EFECB0046A21}" srcOrd="11" destOrd="0" presId="urn:microsoft.com/office/officeart/2005/8/layout/default"/>
    <dgm:cxn modelId="{5C2B6DF8-23E1-477C-B258-F0AFC3391B09}" type="presParOf" srcId="{05BD38BE-2652-4D1B-BD50-0C45D7570C61}" destId="{6A9BC654-0507-410F-9EBA-4A2E8B01552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49457BD-CD88-4648-994B-5251202CD287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5066870-C214-4433-9F37-3523B42BE417}">
      <dgm:prSet custT="1"/>
      <dgm:spPr/>
      <dgm:t>
        <a:bodyPr/>
        <a:lstStyle/>
        <a:p>
          <a:r>
            <a:rPr lang="en-GB" sz="2400" dirty="0" smtClean="0"/>
            <a:t>Data is modifiable before submission. Prior to submission, a </a:t>
          </a:r>
          <a:r>
            <a:rPr lang="en-GB" sz="2800" dirty="0" smtClean="0"/>
            <a:t>pdf</a:t>
          </a:r>
          <a:r>
            <a:rPr lang="en-GB" sz="2400" dirty="0" smtClean="0"/>
            <a:t> can be generated, saved, and printed for review </a:t>
          </a:r>
        </a:p>
      </dgm:t>
    </dgm:pt>
    <dgm:pt modelId="{A208D7C6-5D55-4935-817B-B261490C6129}" type="parTrans" cxnId="{1F9E5A52-7AF1-4B3E-8F6D-914B1578CB61}">
      <dgm:prSet/>
      <dgm:spPr/>
      <dgm:t>
        <a:bodyPr/>
        <a:lstStyle/>
        <a:p>
          <a:endParaRPr lang="en-US"/>
        </a:p>
      </dgm:t>
    </dgm:pt>
    <dgm:pt modelId="{20F554FD-41B7-45B3-86C4-8E456160D741}" type="sibTrans" cxnId="{1F9E5A52-7AF1-4B3E-8F6D-914B1578CB61}">
      <dgm:prSet/>
      <dgm:spPr/>
      <dgm:t>
        <a:bodyPr/>
        <a:lstStyle/>
        <a:p>
          <a:endParaRPr lang="en-US"/>
        </a:p>
      </dgm:t>
    </dgm:pt>
    <dgm:pt modelId="{55047134-EA32-4B73-8BB4-FBE8182A2DEA}">
      <dgm:prSet custT="1"/>
      <dgm:spPr/>
      <dgm:t>
        <a:bodyPr/>
        <a:lstStyle/>
        <a:p>
          <a:r>
            <a:rPr lang="en-GB" sz="2400" dirty="0" smtClean="0"/>
            <a:t>Submission of a proposal requires attaching additional documents - samples are available on webpage</a:t>
          </a:r>
          <a:r>
            <a:rPr lang="en-GB" sz="2000" dirty="0" smtClean="0"/>
            <a:t>. </a:t>
          </a:r>
        </a:p>
      </dgm:t>
    </dgm:pt>
    <dgm:pt modelId="{79987F88-71E9-4E3B-BCBE-7203ADD2D9B4}" type="parTrans" cxnId="{C0ADE517-CF0A-4646-97D6-92D756333238}">
      <dgm:prSet/>
      <dgm:spPr/>
      <dgm:t>
        <a:bodyPr/>
        <a:lstStyle/>
        <a:p>
          <a:endParaRPr lang="en-US"/>
        </a:p>
      </dgm:t>
    </dgm:pt>
    <dgm:pt modelId="{B1447D66-059A-4AA5-8CEA-87C66AEC86DB}" type="sibTrans" cxnId="{C0ADE517-CF0A-4646-97D6-92D756333238}">
      <dgm:prSet/>
      <dgm:spPr/>
      <dgm:t>
        <a:bodyPr/>
        <a:lstStyle/>
        <a:p>
          <a:endParaRPr lang="en-US"/>
        </a:p>
      </dgm:t>
    </dgm:pt>
    <dgm:pt modelId="{622079E3-3BDE-41C8-B9C1-CC587D718BCE}">
      <dgm:prSet custT="1"/>
      <dgm:spPr/>
      <dgm:t>
        <a:bodyPr/>
        <a:lstStyle/>
        <a:p>
          <a:r>
            <a:rPr lang="en-GB" sz="2400" dirty="0" smtClean="0"/>
            <a:t>Documents are attached by selecting UPLOAD. Documents marked with (*) are required</a:t>
          </a:r>
          <a:r>
            <a:rPr lang="en-GB" sz="2000" dirty="0" smtClean="0"/>
            <a:t>. </a:t>
          </a:r>
        </a:p>
      </dgm:t>
    </dgm:pt>
    <dgm:pt modelId="{52B8E479-69FE-409A-BDE0-7DEAB50179D7}" type="parTrans" cxnId="{973513EF-7F35-4F56-9A87-F1B6ACD1EF72}">
      <dgm:prSet/>
      <dgm:spPr/>
      <dgm:t>
        <a:bodyPr/>
        <a:lstStyle/>
        <a:p>
          <a:endParaRPr lang="en-US"/>
        </a:p>
      </dgm:t>
    </dgm:pt>
    <dgm:pt modelId="{D4186ABB-AB94-48F1-B9DB-E0B1D1B604C2}" type="sibTrans" cxnId="{973513EF-7F35-4F56-9A87-F1B6ACD1EF72}">
      <dgm:prSet/>
      <dgm:spPr/>
      <dgm:t>
        <a:bodyPr/>
        <a:lstStyle/>
        <a:p>
          <a:endParaRPr lang="en-US"/>
        </a:p>
      </dgm:t>
    </dgm:pt>
    <dgm:pt modelId="{40AB03C3-3B4F-4A48-8DAF-C4B565AFF7C4}">
      <dgm:prSet custT="1"/>
      <dgm:spPr/>
      <dgm:t>
        <a:bodyPr/>
        <a:lstStyle/>
        <a:p>
          <a:r>
            <a:rPr lang="en-GB" sz="2000" dirty="0" smtClean="0"/>
            <a:t>Check  all fields and documents before submitting. Click on SUBMIT. When missing a filed, you receive instructions on what to complete</a:t>
          </a:r>
          <a:r>
            <a:rPr lang="en-GB" sz="2400" dirty="0" smtClean="0"/>
            <a:t>.</a:t>
          </a:r>
        </a:p>
      </dgm:t>
    </dgm:pt>
    <dgm:pt modelId="{F4A3E512-09B6-47DD-BDC0-96B68614B069}" type="parTrans" cxnId="{F7E6EC7D-1431-4399-827C-F567C1236D3D}">
      <dgm:prSet/>
      <dgm:spPr/>
      <dgm:t>
        <a:bodyPr/>
        <a:lstStyle/>
        <a:p>
          <a:endParaRPr lang="en-US"/>
        </a:p>
      </dgm:t>
    </dgm:pt>
    <dgm:pt modelId="{F5DBD02D-524E-4AC3-B2C0-19D289F293FC}" type="sibTrans" cxnId="{F7E6EC7D-1431-4399-827C-F567C1236D3D}">
      <dgm:prSet/>
      <dgm:spPr/>
      <dgm:t>
        <a:bodyPr/>
        <a:lstStyle/>
        <a:p>
          <a:endParaRPr lang="en-US"/>
        </a:p>
      </dgm:t>
    </dgm:pt>
    <dgm:pt modelId="{30240D01-A202-4E8B-AF66-295DFEC25718}">
      <dgm:prSet/>
      <dgm:spPr/>
      <dgm:t>
        <a:bodyPr/>
        <a:lstStyle/>
        <a:p>
          <a:r>
            <a:rPr lang="en-GB" dirty="0" smtClean="0"/>
            <a:t>After submission, the proposal is saved as SUBMITTED and can be reviewed in the ENTRIES folder. </a:t>
          </a:r>
        </a:p>
      </dgm:t>
    </dgm:pt>
    <dgm:pt modelId="{9CE1779D-671C-45C5-BFCE-F84EB1A6EB11}" type="parTrans" cxnId="{5EA34A7F-3C61-44CB-BD6F-0CEBBD4C0562}">
      <dgm:prSet/>
      <dgm:spPr/>
      <dgm:t>
        <a:bodyPr/>
        <a:lstStyle/>
        <a:p>
          <a:endParaRPr lang="en-US"/>
        </a:p>
      </dgm:t>
    </dgm:pt>
    <dgm:pt modelId="{B94C4626-0F63-42C5-9D9A-BBF0FB7C171D}" type="sibTrans" cxnId="{5EA34A7F-3C61-44CB-BD6F-0CEBBD4C0562}">
      <dgm:prSet/>
      <dgm:spPr/>
      <dgm:t>
        <a:bodyPr/>
        <a:lstStyle/>
        <a:p>
          <a:endParaRPr lang="en-US"/>
        </a:p>
      </dgm:t>
    </dgm:pt>
    <dgm:pt modelId="{A66F16A1-6A60-4A30-81AB-9685F808F3BE}">
      <dgm:prSet custT="1"/>
      <dgm:spPr/>
      <dgm:t>
        <a:bodyPr/>
        <a:lstStyle/>
        <a:p>
          <a:r>
            <a:rPr lang="en-GB" sz="2800" dirty="0" smtClean="0">
              <a:solidFill>
                <a:srgbClr val="C00000"/>
              </a:solidFill>
            </a:rPr>
            <a:t>Important! You can submit only one proposal per call</a:t>
          </a:r>
          <a:r>
            <a:rPr lang="en-GB" sz="2500" dirty="0" smtClean="0">
              <a:solidFill>
                <a:srgbClr val="C00000"/>
              </a:solidFill>
            </a:rPr>
            <a:t>.</a:t>
          </a:r>
          <a:endParaRPr lang="en-US" sz="2500" dirty="0">
            <a:solidFill>
              <a:srgbClr val="C00000"/>
            </a:solidFill>
          </a:endParaRPr>
        </a:p>
      </dgm:t>
    </dgm:pt>
    <dgm:pt modelId="{7926765A-D65A-4CA4-82AA-2E5CC020204B}" type="parTrans" cxnId="{0058F03D-3504-459C-9EF2-1244A913D80A}">
      <dgm:prSet/>
      <dgm:spPr/>
      <dgm:t>
        <a:bodyPr/>
        <a:lstStyle/>
        <a:p>
          <a:endParaRPr lang="en-US"/>
        </a:p>
      </dgm:t>
    </dgm:pt>
    <dgm:pt modelId="{364523A0-0FBB-453E-BDDA-CD6A8623F1B6}" type="sibTrans" cxnId="{0058F03D-3504-459C-9EF2-1244A913D80A}">
      <dgm:prSet/>
      <dgm:spPr/>
      <dgm:t>
        <a:bodyPr/>
        <a:lstStyle/>
        <a:p>
          <a:endParaRPr lang="en-US"/>
        </a:p>
      </dgm:t>
    </dgm:pt>
    <dgm:pt modelId="{67BE6A4D-0C26-4F0A-BBBD-91F315BE3436}" type="pres">
      <dgm:prSet presAssocID="{849457BD-CD88-4648-994B-5251202CD28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1ACA6A-1C66-4971-8057-F1352D947F05}" type="pres">
      <dgm:prSet presAssocID="{05066870-C214-4433-9F37-3523B42BE41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E4BE5-88C6-43EF-9CC5-7B2C94DFF7C6}" type="pres">
      <dgm:prSet presAssocID="{20F554FD-41B7-45B3-86C4-8E456160D741}" presName="sibTrans" presStyleCnt="0"/>
      <dgm:spPr/>
    </dgm:pt>
    <dgm:pt modelId="{DF51AF17-CAB6-4859-83BF-C09025656D1F}" type="pres">
      <dgm:prSet presAssocID="{55047134-EA32-4B73-8BB4-FBE8182A2DEA}" presName="node" presStyleLbl="node1" presStyleIdx="1" presStyleCnt="6" custScaleX="1033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C2012C-7E84-4210-849E-EDF8750F5D87}" type="pres">
      <dgm:prSet presAssocID="{B1447D66-059A-4AA5-8CEA-87C66AEC86DB}" presName="sibTrans" presStyleCnt="0"/>
      <dgm:spPr/>
    </dgm:pt>
    <dgm:pt modelId="{E867D50C-BF5A-40EA-81E6-8B7A4206A8D8}" type="pres">
      <dgm:prSet presAssocID="{622079E3-3BDE-41C8-B9C1-CC587D718BC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9E52C8-0AEB-4FF1-89C0-27B4967F88A6}" type="pres">
      <dgm:prSet presAssocID="{D4186ABB-AB94-48F1-B9DB-E0B1D1B604C2}" presName="sibTrans" presStyleCnt="0"/>
      <dgm:spPr/>
    </dgm:pt>
    <dgm:pt modelId="{045F2C8B-F87B-49D6-A053-95B5E37AF51A}" type="pres">
      <dgm:prSet presAssocID="{40AB03C3-3B4F-4A48-8DAF-C4B565AFF7C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FED863-FD26-4010-9172-7ED5A55E58EC}" type="pres">
      <dgm:prSet presAssocID="{F5DBD02D-524E-4AC3-B2C0-19D289F293FC}" presName="sibTrans" presStyleCnt="0"/>
      <dgm:spPr/>
    </dgm:pt>
    <dgm:pt modelId="{63276E55-2DAE-44B2-8748-8768770C3622}" type="pres">
      <dgm:prSet presAssocID="{30240D01-A202-4E8B-AF66-295DFEC2571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41B58A-A5E5-4049-B62B-8B2218585A6F}" type="pres">
      <dgm:prSet presAssocID="{B94C4626-0F63-42C5-9D9A-BBF0FB7C171D}" presName="sibTrans" presStyleCnt="0"/>
      <dgm:spPr/>
    </dgm:pt>
    <dgm:pt modelId="{4151AB63-8899-4552-916E-D976EF83C3AD}" type="pres">
      <dgm:prSet presAssocID="{A66F16A1-6A60-4A30-81AB-9685F808F3B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9C9273-741E-49A7-B169-E26C553BA6F1}" type="presOf" srcId="{40AB03C3-3B4F-4A48-8DAF-C4B565AFF7C4}" destId="{045F2C8B-F87B-49D6-A053-95B5E37AF51A}" srcOrd="0" destOrd="0" presId="urn:microsoft.com/office/officeart/2005/8/layout/default"/>
    <dgm:cxn modelId="{5EA34A7F-3C61-44CB-BD6F-0CEBBD4C0562}" srcId="{849457BD-CD88-4648-994B-5251202CD287}" destId="{30240D01-A202-4E8B-AF66-295DFEC25718}" srcOrd="4" destOrd="0" parTransId="{9CE1779D-671C-45C5-BFCE-F84EB1A6EB11}" sibTransId="{B94C4626-0F63-42C5-9D9A-BBF0FB7C171D}"/>
    <dgm:cxn modelId="{B57FDBE3-1401-448C-8CF6-1FAF6586F64D}" type="presOf" srcId="{05066870-C214-4433-9F37-3523B42BE417}" destId="{2B1ACA6A-1C66-4971-8057-F1352D947F05}" srcOrd="0" destOrd="0" presId="urn:microsoft.com/office/officeart/2005/8/layout/default"/>
    <dgm:cxn modelId="{C0ADE517-CF0A-4646-97D6-92D756333238}" srcId="{849457BD-CD88-4648-994B-5251202CD287}" destId="{55047134-EA32-4B73-8BB4-FBE8182A2DEA}" srcOrd="1" destOrd="0" parTransId="{79987F88-71E9-4E3B-BCBE-7203ADD2D9B4}" sibTransId="{B1447D66-059A-4AA5-8CEA-87C66AEC86DB}"/>
    <dgm:cxn modelId="{5C918963-A877-4390-8F56-9ED5A01D6CC1}" type="presOf" srcId="{849457BD-CD88-4648-994B-5251202CD287}" destId="{67BE6A4D-0C26-4F0A-BBBD-91F315BE3436}" srcOrd="0" destOrd="0" presId="urn:microsoft.com/office/officeart/2005/8/layout/default"/>
    <dgm:cxn modelId="{09585CDA-1DD8-4655-AE72-C8ED0D4C7563}" type="presOf" srcId="{622079E3-3BDE-41C8-B9C1-CC587D718BCE}" destId="{E867D50C-BF5A-40EA-81E6-8B7A4206A8D8}" srcOrd="0" destOrd="0" presId="urn:microsoft.com/office/officeart/2005/8/layout/default"/>
    <dgm:cxn modelId="{F7E6EC7D-1431-4399-827C-F567C1236D3D}" srcId="{849457BD-CD88-4648-994B-5251202CD287}" destId="{40AB03C3-3B4F-4A48-8DAF-C4B565AFF7C4}" srcOrd="3" destOrd="0" parTransId="{F4A3E512-09B6-47DD-BDC0-96B68614B069}" sibTransId="{F5DBD02D-524E-4AC3-B2C0-19D289F293FC}"/>
    <dgm:cxn modelId="{0058F03D-3504-459C-9EF2-1244A913D80A}" srcId="{849457BD-CD88-4648-994B-5251202CD287}" destId="{A66F16A1-6A60-4A30-81AB-9685F808F3BE}" srcOrd="5" destOrd="0" parTransId="{7926765A-D65A-4CA4-82AA-2E5CC020204B}" sibTransId="{364523A0-0FBB-453E-BDDA-CD6A8623F1B6}"/>
    <dgm:cxn modelId="{973513EF-7F35-4F56-9A87-F1B6ACD1EF72}" srcId="{849457BD-CD88-4648-994B-5251202CD287}" destId="{622079E3-3BDE-41C8-B9C1-CC587D718BCE}" srcOrd="2" destOrd="0" parTransId="{52B8E479-69FE-409A-BDE0-7DEAB50179D7}" sibTransId="{D4186ABB-AB94-48F1-B9DB-E0B1D1B604C2}"/>
    <dgm:cxn modelId="{59C3E850-3481-41D5-B860-48C899EB15A1}" type="presOf" srcId="{30240D01-A202-4E8B-AF66-295DFEC25718}" destId="{63276E55-2DAE-44B2-8748-8768770C3622}" srcOrd="0" destOrd="0" presId="urn:microsoft.com/office/officeart/2005/8/layout/default"/>
    <dgm:cxn modelId="{1F9E5A52-7AF1-4B3E-8F6D-914B1578CB61}" srcId="{849457BD-CD88-4648-994B-5251202CD287}" destId="{05066870-C214-4433-9F37-3523B42BE417}" srcOrd="0" destOrd="0" parTransId="{A208D7C6-5D55-4935-817B-B261490C6129}" sibTransId="{20F554FD-41B7-45B3-86C4-8E456160D741}"/>
    <dgm:cxn modelId="{57D30CD2-DABE-49CB-B0C2-7962D317DF06}" type="presOf" srcId="{55047134-EA32-4B73-8BB4-FBE8182A2DEA}" destId="{DF51AF17-CAB6-4859-83BF-C09025656D1F}" srcOrd="0" destOrd="0" presId="urn:microsoft.com/office/officeart/2005/8/layout/default"/>
    <dgm:cxn modelId="{97623D6F-F21C-4FBB-B24C-22B89E349615}" type="presOf" srcId="{A66F16A1-6A60-4A30-81AB-9685F808F3BE}" destId="{4151AB63-8899-4552-916E-D976EF83C3AD}" srcOrd="0" destOrd="0" presId="urn:microsoft.com/office/officeart/2005/8/layout/default"/>
    <dgm:cxn modelId="{03DC346B-CD4F-4375-A507-2F485797C1B1}" type="presParOf" srcId="{67BE6A4D-0C26-4F0A-BBBD-91F315BE3436}" destId="{2B1ACA6A-1C66-4971-8057-F1352D947F05}" srcOrd="0" destOrd="0" presId="urn:microsoft.com/office/officeart/2005/8/layout/default"/>
    <dgm:cxn modelId="{B6524726-E534-4291-9910-C07EC37D7C2C}" type="presParOf" srcId="{67BE6A4D-0C26-4F0A-BBBD-91F315BE3436}" destId="{220E4BE5-88C6-43EF-9CC5-7B2C94DFF7C6}" srcOrd="1" destOrd="0" presId="urn:microsoft.com/office/officeart/2005/8/layout/default"/>
    <dgm:cxn modelId="{CCF7BAD5-C9BB-48F0-8416-10DB3E0554E0}" type="presParOf" srcId="{67BE6A4D-0C26-4F0A-BBBD-91F315BE3436}" destId="{DF51AF17-CAB6-4859-83BF-C09025656D1F}" srcOrd="2" destOrd="0" presId="urn:microsoft.com/office/officeart/2005/8/layout/default"/>
    <dgm:cxn modelId="{B2F43F1F-275F-4CCD-A938-3047E8ADC30D}" type="presParOf" srcId="{67BE6A4D-0C26-4F0A-BBBD-91F315BE3436}" destId="{46C2012C-7E84-4210-849E-EDF8750F5D87}" srcOrd="3" destOrd="0" presId="urn:microsoft.com/office/officeart/2005/8/layout/default"/>
    <dgm:cxn modelId="{B037A392-B082-457B-B7A8-4FB28122F7FB}" type="presParOf" srcId="{67BE6A4D-0C26-4F0A-BBBD-91F315BE3436}" destId="{E867D50C-BF5A-40EA-81E6-8B7A4206A8D8}" srcOrd="4" destOrd="0" presId="urn:microsoft.com/office/officeart/2005/8/layout/default"/>
    <dgm:cxn modelId="{8C0D606E-66F5-4F32-A8DE-17BEBF5E731C}" type="presParOf" srcId="{67BE6A4D-0C26-4F0A-BBBD-91F315BE3436}" destId="{D79E52C8-0AEB-4FF1-89C0-27B4967F88A6}" srcOrd="5" destOrd="0" presId="urn:microsoft.com/office/officeart/2005/8/layout/default"/>
    <dgm:cxn modelId="{505662D7-2B68-4B67-990E-C35CEEC89250}" type="presParOf" srcId="{67BE6A4D-0C26-4F0A-BBBD-91F315BE3436}" destId="{045F2C8B-F87B-49D6-A053-95B5E37AF51A}" srcOrd="6" destOrd="0" presId="urn:microsoft.com/office/officeart/2005/8/layout/default"/>
    <dgm:cxn modelId="{8AD9D201-02F0-47C0-8BBB-C5EE2C4ECC69}" type="presParOf" srcId="{67BE6A4D-0C26-4F0A-BBBD-91F315BE3436}" destId="{4AFED863-FD26-4010-9172-7ED5A55E58EC}" srcOrd="7" destOrd="0" presId="urn:microsoft.com/office/officeart/2005/8/layout/default"/>
    <dgm:cxn modelId="{84499DE1-E107-4906-B682-AE2ECBCB2BC4}" type="presParOf" srcId="{67BE6A4D-0C26-4F0A-BBBD-91F315BE3436}" destId="{63276E55-2DAE-44B2-8748-8768770C3622}" srcOrd="8" destOrd="0" presId="urn:microsoft.com/office/officeart/2005/8/layout/default"/>
    <dgm:cxn modelId="{B9E0A70E-CCAE-4384-84EA-77EFF0A6DDB3}" type="presParOf" srcId="{67BE6A4D-0C26-4F0A-BBBD-91F315BE3436}" destId="{A741B58A-A5E5-4049-B62B-8B2218585A6F}" srcOrd="9" destOrd="0" presId="urn:microsoft.com/office/officeart/2005/8/layout/default"/>
    <dgm:cxn modelId="{0A7322CF-9455-42AA-A405-BE4E9E2165ED}" type="presParOf" srcId="{67BE6A4D-0C26-4F0A-BBBD-91F315BE3436}" destId="{4151AB63-8899-4552-916E-D976EF83C3A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304ECD-57B8-49FB-A684-60B8EC92CF26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F0D9D24-10C4-482C-B58C-D6DA65E261CB}">
      <dgm:prSet custT="1"/>
      <dgm:spPr/>
      <dgm:t>
        <a:bodyPr/>
        <a:lstStyle/>
        <a:p>
          <a:r>
            <a:rPr lang="en-GB" sz="2800" dirty="0" smtClean="0">
              <a:ea typeface="Calibri" panose="020F0502020204030204" pitchFamily="34" charset="0"/>
              <a:cs typeface="Calibri" panose="020F0502020204030204" pitchFamily="34" charset="0"/>
            </a:rPr>
            <a:t>At least 10% dedicated to investigative journalism, and at least 30% to local, regional and community media</a:t>
          </a:r>
          <a:endParaRPr lang="en-US" sz="2800" dirty="0"/>
        </a:p>
      </dgm:t>
    </dgm:pt>
    <dgm:pt modelId="{AE223A8C-8E0B-4F31-B01A-1A16AFD8AA28}" type="parTrans" cxnId="{5521E36A-9998-4CF6-8824-9CEFEF998ACC}">
      <dgm:prSet/>
      <dgm:spPr/>
      <dgm:t>
        <a:bodyPr/>
        <a:lstStyle/>
        <a:p>
          <a:endParaRPr lang="en-US"/>
        </a:p>
      </dgm:t>
    </dgm:pt>
    <dgm:pt modelId="{464D714B-32FE-4DDF-906B-3FC5ACE19665}" type="sibTrans" cxnId="{5521E36A-9998-4CF6-8824-9CEFEF998ACC}">
      <dgm:prSet/>
      <dgm:spPr/>
      <dgm:t>
        <a:bodyPr/>
        <a:lstStyle/>
        <a:p>
          <a:endParaRPr lang="en-US"/>
        </a:p>
      </dgm:t>
    </dgm:pt>
    <dgm:pt modelId="{1A4E5246-2097-4216-9260-DEC57656ADDC}">
      <dgm:prSet custT="1"/>
      <dgm:spPr/>
      <dgm:t>
        <a:bodyPr/>
        <a:lstStyle/>
        <a:p>
          <a:r>
            <a:rPr lang="en-GB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The maximum grant per initiative is up to </a:t>
          </a:r>
          <a:r>
            <a:rPr lang="bg-BG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EUR 60,000</a:t>
          </a:r>
          <a:r>
            <a:rPr lang="en-US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. Around 30 proposals supported</a:t>
          </a:r>
          <a:r>
            <a:rPr lang="bg-BG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en-US" sz="2800" dirty="0"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7AB8F6-D33D-48B1-90BD-140EA04844BE}" type="parTrans" cxnId="{C9ACF940-5E8F-4CBA-A002-A0CCD874CFB7}">
      <dgm:prSet/>
      <dgm:spPr/>
      <dgm:t>
        <a:bodyPr/>
        <a:lstStyle/>
        <a:p>
          <a:endParaRPr lang="en-US"/>
        </a:p>
      </dgm:t>
    </dgm:pt>
    <dgm:pt modelId="{279DE0DE-F8E8-4D7F-8048-3ED9A3901612}" type="sibTrans" cxnId="{C9ACF940-5E8F-4CBA-A002-A0CCD874CFB7}">
      <dgm:prSet/>
      <dgm:spPr/>
      <dgm:t>
        <a:bodyPr/>
        <a:lstStyle/>
        <a:p>
          <a:endParaRPr lang="en-US"/>
        </a:p>
      </dgm:t>
    </dgm:pt>
    <dgm:pt modelId="{B460D7B8-8884-4F71-8397-0EF7EEAC2FD0}">
      <dgm:prSet custT="1"/>
      <dgm:spPr/>
      <dgm:t>
        <a:bodyPr/>
        <a:lstStyle/>
        <a:p>
          <a:r>
            <a:rPr lang="en-GB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Initiatives’ duration - up to 12 months; completion by May 31, 2026, latest</a:t>
          </a:r>
          <a:endParaRPr lang="en-US" sz="2800" dirty="0" smtClean="0"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7E0F29-20BE-452E-85C9-5268F154A4B5}" type="parTrans" cxnId="{01210F23-0B53-4DB9-90EF-489EDEEB1B68}">
      <dgm:prSet/>
      <dgm:spPr/>
      <dgm:t>
        <a:bodyPr/>
        <a:lstStyle/>
        <a:p>
          <a:endParaRPr lang="en-US"/>
        </a:p>
      </dgm:t>
    </dgm:pt>
    <dgm:pt modelId="{5D23BE82-8AA6-4A4D-AE07-38B0D3EE4795}" type="sibTrans" cxnId="{01210F23-0B53-4DB9-90EF-489EDEEB1B68}">
      <dgm:prSet/>
      <dgm:spPr/>
      <dgm:t>
        <a:bodyPr/>
        <a:lstStyle/>
        <a:p>
          <a:endParaRPr lang="en-US"/>
        </a:p>
      </dgm:t>
    </dgm:pt>
    <dgm:pt modelId="{AA92C45D-A668-4F59-B3B3-6270B1248134}">
      <dgm:prSet custT="1"/>
      <dgm:spPr/>
      <dgm:t>
        <a:bodyPr/>
        <a:lstStyle/>
        <a:p>
          <a:r>
            <a:rPr lang="en-GB" sz="28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Total amount for grants in </a:t>
          </a:r>
          <a:r>
            <a:rPr lang="bg-BG" sz="2800" dirty="0" err="1" smtClean="0">
              <a:ea typeface="Times New Roman" panose="02020603050405020304" pitchFamily="18" charset="0"/>
              <a:cs typeface="Times New Roman" panose="02020603050405020304" pitchFamily="18" charset="0"/>
            </a:rPr>
            <a:t>support</a:t>
          </a:r>
          <a:r>
            <a:rPr lang="bg-BG" sz="28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28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of </a:t>
          </a:r>
          <a:r>
            <a:rPr lang="bg-BG" sz="2800" dirty="0" err="1" smtClean="0">
              <a:ea typeface="Times New Roman" panose="02020603050405020304" pitchFamily="18" charset="0"/>
              <a:cs typeface="Times New Roman" panose="02020603050405020304" pitchFamily="18" charset="0"/>
            </a:rPr>
            <a:t>media</a:t>
          </a:r>
          <a:r>
            <a:rPr lang="bg-BG" sz="28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bg-BG" sz="2800" dirty="0" err="1" smtClean="0">
              <a:ea typeface="Times New Roman" panose="02020603050405020304" pitchFamily="18" charset="0"/>
              <a:cs typeface="Times New Roman" panose="02020603050405020304" pitchFamily="18" charset="0"/>
            </a:rPr>
            <a:t>initiatives</a:t>
          </a:r>
          <a:r>
            <a:rPr lang="en-GB" sz="28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 is up to </a:t>
          </a:r>
          <a:r>
            <a:rPr lang="en-US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EUR</a:t>
          </a:r>
          <a:r>
            <a:rPr lang="bg-BG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1</a:t>
          </a:r>
          <a:r>
            <a:rPr lang="en-GB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bg-BG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560</a:t>
          </a:r>
          <a:r>
            <a:rPr lang="en-GB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bg-BG" sz="2800" b="1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000</a:t>
          </a:r>
          <a:endParaRPr lang="en-US" sz="2800" dirty="0" smtClean="0"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BD53E0-BF6E-4BD6-8BA8-54EF2CA28ACF}" type="parTrans" cxnId="{76D22434-EBFD-45E5-B61D-324FB6977FB3}">
      <dgm:prSet/>
      <dgm:spPr/>
      <dgm:t>
        <a:bodyPr/>
        <a:lstStyle/>
        <a:p>
          <a:endParaRPr lang="en-US"/>
        </a:p>
      </dgm:t>
    </dgm:pt>
    <dgm:pt modelId="{EAA7A849-2950-49C3-86B7-5DFB6CFF75D9}" type="sibTrans" cxnId="{76D22434-EBFD-45E5-B61D-324FB6977FB3}">
      <dgm:prSet/>
      <dgm:spPr/>
      <dgm:t>
        <a:bodyPr/>
        <a:lstStyle/>
        <a:p>
          <a:endParaRPr lang="en-US"/>
        </a:p>
      </dgm:t>
    </dgm:pt>
    <dgm:pt modelId="{C4757C8D-AC10-4CA0-866C-D9705F5671F5}" type="pres">
      <dgm:prSet presAssocID="{44304ECD-57B8-49FB-A684-60B8EC92CF2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D775D6-1164-4EFA-AF87-C207F485FD49}" type="pres">
      <dgm:prSet presAssocID="{AA92C45D-A668-4F59-B3B3-6270B124813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C5B7E-193E-4128-811F-92F5ED4B61F9}" type="pres">
      <dgm:prSet presAssocID="{EAA7A849-2950-49C3-86B7-5DFB6CFF75D9}" presName="sibTrans" presStyleCnt="0"/>
      <dgm:spPr/>
      <dgm:t>
        <a:bodyPr/>
        <a:lstStyle/>
        <a:p>
          <a:endParaRPr lang="en-US"/>
        </a:p>
      </dgm:t>
    </dgm:pt>
    <dgm:pt modelId="{BAD2C124-6874-42FB-9616-2D38AD82F97E}" type="pres">
      <dgm:prSet presAssocID="{7F0D9D24-10C4-482C-B58C-D6DA65E261C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B4A75-962A-4AEA-87B9-705379C34D3D}" type="pres">
      <dgm:prSet presAssocID="{464D714B-32FE-4DDF-906B-3FC5ACE19665}" presName="sibTrans" presStyleCnt="0"/>
      <dgm:spPr/>
      <dgm:t>
        <a:bodyPr/>
        <a:lstStyle/>
        <a:p>
          <a:endParaRPr lang="en-US"/>
        </a:p>
      </dgm:t>
    </dgm:pt>
    <dgm:pt modelId="{AD9415D9-A613-4E9E-8D42-15B34B7DC99C}" type="pres">
      <dgm:prSet presAssocID="{B460D7B8-8884-4F71-8397-0EF7EEAC2FD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4D9556-E561-42C4-B6C7-38FCEC2C1B74}" type="pres">
      <dgm:prSet presAssocID="{5D23BE82-8AA6-4A4D-AE07-38B0D3EE4795}" presName="sibTrans" presStyleCnt="0"/>
      <dgm:spPr/>
      <dgm:t>
        <a:bodyPr/>
        <a:lstStyle/>
        <a:p>
          <a:endParaRPr lang="en-US"/>
        </a:p>
      </dgm:t>
    </dgm:pt>
    <dgm:pt modelId="{54A823C3-2106-42F0-B6BC-72E34DA6AD75}" type="pres">
      <dgm:prSet presAssocID="{1A4E5246-2097-4216-9260-DEC57656ADD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D22434-EBFD-45E5-B61D-324FB6977FB3}" srcId="{44304ECD-57B8-49FB-A684-60B8EC92CF26}" destId="{AA92C45D-A668-4F59-B3B3-6270B1248134}" srcOrd="0" destOrd="0" parTransId="{4ABD53E0-BF6E-4BD6-8BA8-54EF2CA28ACF}" sibTransId="{EAA7A849-2950-49C3-86B7-5DFB6CFF75D9}"/>
    <dgm:cxn modelId="{AB32ED00-1834-44F9-873E-E04401B6E0D5}" type="presOf" srcId="{44304ECD-57B8-49FB-A684-60B8EC92CF26}" destId="{C4757C8D-AC10-4CA0-866C-D9705F5671F5}" srcOrd="0" destOrd="0" presId="urn:microsoft.com/office/officeart/2005/8/layout/default"/>
    <dgm:cxn modelId="{C9ACF940-5E8F-4CBA-A002-A0CCD874CFB7}" srcId="{44304ECD-57B8-49FB-A684-60B8EC92CF26}" destId="{1A4E5246-2097-4216-9260-DEC57656ADDC}" srcOrd="3" destOrd="0" parTransId="{0F7AB8F6-D33D-48B1-90BD-140EA04844BE}" sibTransId="{279DE0DE-F8E8-4D7F-8048-3ED9A3901612}"/>
    <dgm:cxn modelId="{1F37A2D5-D252-450D-8372-1AE5823F06DE}" type="presOf" srcId="{AA92C45D-A668-4F59-B3B3-6270B1248134}" destId="{74D775D6-1164-4EFA-AF87-C207F485FD49}" srcOrd="0" destOrd="0" presId="urn:microsoft.com/office/officeart/2005/8/layout/default"/>
    <dgm:cxn modelId="{F7B34B86-0AA7-426B-A8FA-7F70092FC446}" type="presOf" srcId="{7F0D9D24-10C4-482C-B58C-D6DA65E261CB}" destId="{BAD2C124-6874-42FB-9616-2D38AD82F97E}" srcOrd="0" destOrd="0" presId="urn:microsoft.com/office/officeart/2005/8/layout/default"/>
    <dgm:cxn modelId="{B8D0B9E9-069A-44FE-B8C4-CD0B40880E46}" type="presOf" srcId="{1A4E5246-2097-4216-9260-DEC57656ADDC}" destId="{54A823C3-2106-42F0-B6BC-72E34DA6AD75}" srcOrd="0" destOrd="0" presId="urn:microsoft.com/office/officeart/2005/8/layout/default"/>
    <dgm:cxn modelId="{D5DDD85F-0FE2-442D-9EA2-81D7CF5FC566}" type="presOf" srcId="{B460D7B8-8884-4F71-8397-0EF7EEAC2FD0}" destId="{AD9415D9-A613-4E9E-8D42-15B34B7DC99C}" srcOrd="0" destOrd="0" presId="urn:microsoft.com/office/officeart/2005/8/layout/default"/>
    <dgm:cxn modelId="{5521E36A-9998-4CF6-8824-9CEFEF998ACC}" srcId="{44304ECD-57B8-49FB-A684-60B8EC92CF26}" destId="{7F0D9D24-10C4-482C-B58C-D6DA65E261CB}" srcOrd="1" destOrd="0" parTransId="{AE223A8C-8E0B-4F31-B01A-1A16AFD8AA28}" sibTransId="{464D714B-32FE-4DDF-906B-3FC5ACE19665}"/>
    <dgm:cxn modelId="{01210F23-0B53-4DB9-90EF-489EDEEB1B68}" srcId="{44304ECD-57B8-49FB-A684-60B8EC92CF26}" destId="{B460D7B8-8884-4F71-8397-0EF7EEAC2FD0}" srcOrd="2" destOrd="0" parTransId="{307E0F29-20BE-452E-85C9-5268F154A4B5}" sibTransId="{5D23BE82-8AA6-4A4D-AE07-38B0D3EE4795}"/>
    <dgm:cxn modelId="{F25ED52A-952D-4EBD-8C16-50890F286DBE}" type="presParOf" srcId="{C4757C8D-AC10-4CA0-866C-D9705F5671F5}" destId="{74D775D6-1164-4EFA-AF87-C207F485FD49}" srcOrd="0" destOrd="0" presId="urn:microsoft.com/office/officeart/2005/8/layout/default"/>
    <dgm:cxn modelId="{1AF1FDAE-70CB-40DF-ADA9-F7E87FAD6CD1}" type="presParOf" srcId="{C4757C8D-AC10-4CA0-866C-D9705F5671F5}" destId="{B06C5B7E-193E-4128-811F-92F5ED4B61F9}" srcOrd="1" destOrd="0" presId="urn:microsoft.com/office/officeart/2005/8/layout/default"/>
    <dgm:cxn modelId="{DFEB2E10-659F-4A06-BF0A-4E85C6376322}" type="presParOf" srcId="{C4757C8D-AC10-4CA0-866C-D9705F5671F5}" destId="{BAD2C124-6874-42FB-9616-2D38AD82F97E}" srcOrd="2" destOrd="0" presId="urn:microsoft.com/office/officeart/2005/8/layout/default"/>
    <dgm:cxn modelId="{5CE5969A-E27E-419B-B39B-964560C767E1}" type="presParOf" srcId="{C4757C8D-AC10-4CA0-866C-D9705F5671F5}" destId="{A65B4A75-962A-4AEA-87B9-705379C34D3D}" srcOrd="3" destOrd="0" presId="urn:microsoft.com/office/officeart/2005/8/layout/default"/>
    <dgm:cxn modelId="{57C307A9-4480-428E-AC16-1DEE86BD038F}" type="presParOf" srcId="{C4757C8D-AC10-4CA0-866C-D9705F5671F5}" destId="{AD9415D9-A613-4E9E-8D42-15B34B7DC99C}" srcOrd="4" destOrd="0" presId="urn:microsoft.com/office/officeart/2005/8/layout/default"/>
    <dgm:cxn modelId="{90B6C8A1-F8D4-4665-8EAA-E61B098C5E7E}" type="presParOf" srcId="{C4757C8D-AC10-4CA0-866C-D9705F5671F5}" destId="{624D9556-E561-42C4-B6C7-38FCEC2C1B74}" srcOrd="5" destOrd="0" presId="urn:microsoft.com/office/officeart/2005/8/layout/default"/>
    <dgm:cxn modelId="{E627B325-D224-40E8-99BA-EB4B657B097E}" type="presParOf" srcId="{C4757C8D-AC10-4CA0-866C-D9705F5671F5}" destId="{54A823C3-2106-42F0-B6BC-72E34DA6AD7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7C4347-5954-4D3A-9DE0-D6895199D5BE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84CEA12-FD6A-41EE-A329-61EAC86DEC23}">
      <dgm:prSet custT="1"/>
      <dgm:spPr/>
      <dgm:t>
        <a:bodyPr/>
        <a:lstStyle/>
        <a:p>
          <a:r>
            <a:rPr lang="en-US" sz="2400" b="0" i="0" dirty="0" smtClean="0"/>
            <a:t>Independent news media</a:t>
          </a:r>
          <a:r>
            <a:rPr lang="en-GB" sz="2400" b="0" i="0" dirty="0" smtClean="0"/>
            <a:t> from BG, HR, EL HU, and SI, </a:t>
          </a:r>
          <a:r>
            <a:rPr lang="en-GB" sz="2400" b="0" i="0" dirty="0" smtClean="0"/>
            <a:t>legally registered, but we could also support also </a:t>
          </a:r>
          <a:r>
            <a:rPr lang="en-GB" sz="2400" b="0" i="0" dirty="0" smtClean="0"/>
            <a:t>companies and </a:t>
          </a:r>
          <a:r>
            <a:rPr lang="en-GB" sz="2400" b="0" i="0" dirty="0" smtClean="0"/>
            <a:t>NGOs (news production), </a:t>
          </a:r>
          <a:r>
            <a:rPr lang="en-GB" sz="2400" b="0" i="0" dirty="0" smtClean="0"/>
            <a:t>operating as media outlets. (television, radio, print and online media). </a:t>
          </a:r>
          <a:endParaRPr lang="en-US" sz="2400" b="0" i="0" dirty="0"/>
        </a:p>
      </dgm:t>
    </dgm:pt>
    <dgm:pt modelId="{EC0990D3-E2BB-4085-9CFE-C50BB1A7C8AF}" type="parTrans" cxnId="{A2A60241-A456-4310-A1E8-ACB00411D2E0}">
      <dgm:prSet/>
      <dgm:spPr/>
      <dgm:t>
        <a:bodyPr/>
        <a:lstStyle/>
        <a:p>
          <a:endParaRPr lang="en-US"/>
        </a:p>
      </dgm:t>
    </dgm:pt>
    <dgm:pt modelId="{5F3858BD-B9E4-42E6-AB66-D274391F9FC4}" type="sibTrans" cxnId="{A2A60241-A456-4310-A1E8-ACB00411D2E0}">
      <dgm:prSet/>
      <dgm:spPr/>
      <dgm:t>
        <a:bodyPr/>
        <a:lstStyle/>
        <a:p>
          <a:endParaRPr lang="en-US"/>
        </a:p>
      </dgm:t>
    </dgm:pt>
    <dgm:pt modelId="{A01743A0-11D4-47F0-9CB6-D1CE9A9005BE}">
      <dgm:prSet custT="1"/>
      <dgm:spPr/>
      <dgm:t>
        <a:bodyPr/>
        <a:lstStyle/>
        <a:p>
          <a:r>
            <a:rPr lang="en-GB" sz="2400" dirty="0" smtClean="0"/>
            <a:t>News media with mechanisms for editorial independence from governments, parties, corporations, and from the outlet’s administrative, financial, and commercial management. </a:t>
          </a:r>
          <a:endParaRPr lang="en-US" sz="2400" dirty="0"/>
        </a:p>
      </dgm:t>
    </dgm:pt>
    <dgm:pt modelId="{4AF2DA30-0355-4469-8055-43287B2506E4}" type="parTrans" cxnId="{217AC7C7-11F0-4033-844A-E3BE72F95B15}">
      <dgm:prSet/>
      <dgm:spPr/>
      <dgm:t>
        <a:bodyPr/>
        <a:lstStyle/>
        <a:p>
          <a:endParaRPr lang="en-US"/>
        </a:p>
      </dgm:t>
    </dgm:pt>
    <dgm:pt modelId="{C9DC5C15-07D3-4257-828F-BA8A2CDF5CE4}" type="sibTrans" cxnId="{217AC7C7-11F0-4033-844A-E3BE72F95B15}">
      <dgm:prSet/>
      <dgm:spPr/>
      <dgm:t>
        <a:bodyPr/>
        <a:lstStyle/>
        <a:p>
          <a:endParaRPr lang="en-US"/>
        </a:p>
      </dgm:t>
    </dgm:pt>
    <dgm:pt modelId="{0090735E-C0DB-471C-9B4C-758AEE5DC169}">
      <dgm:prSet custT="1"/>
      <dgm:spPr/>
      <dgm:t>
        <a:bodyPr/>
        <a:lstStyle/>
        <a:p>
          <a:r>
            <a:rPr lang="en-GB" sz="2400" dirty="0" smtClean="0"/>
            <a:t>At the proposal stage, applicants are required to submit a </a:t>
          </a:r>
          <a:r>
            <a:rPr lang="en-GB" sz="2400" b="1" dirty="0" smtClean="0"/>
            <a:t>declaration confirming that they meet the eligibility criteria</a:t>
          </a:r>
          <a:r>
            <a:rPr lang="en-GB" sz="2400" dirty="0" smtClean="0"/>
            <a:t> (Sample No. 3). </a:t>
          </a:r>
          <a:endParaRPr lang="en-US" sz="2400" dirty="0"/>
        </a:p>
      </dgm:t>
    </dgm:pt>
    <dgm:pt modelId="{E7D4352D-F8A7-47BE-8CDE-E96E2D3C059F}" type="parTrans" cxnId="{523E5201-1011-4352-A563-01A0C214203A}">
      <dgm:prSet/>
      <dgm:spPr/>
      <dgm:t>
        <a:bodyPr/>
        <a:lstStyle/>
        <a:p>
          <a:endParaRPr lang="en-US"/>
        </a:p>
      </dgm:t>
    </dgm:pt>
    <dgm:pt modelId="{DD5822D1-FC7E-4C42-9967-3E9F8FD27DEC}" type="sibTrans" cxnId="{523E5201-1011-4352-A563-01A0C214203A}">
      <dgm:prSet/>
      <dgm:spPr/>
      <dgm:t>
        <a:bodyPr/>
        <a:lstStyle/>
        <a:p>
          <a:endParaRPr lang="en-US"/>
        </a:p>
      </dgm:t>
    </dgm:pt>
    <dgm:pt modelId="{C70C3A4D-F017-4CEE-B14C-651D61E8D198}">
      <dgm:prSet custT="1"/>
      <dgm:spPr/>
      <dgm:t>
        <a:bodyPr/>
        <a:lstStyle/>
        <a:p>
          <a:r>
            <a:rPr lang="en-US" sz="2400" dirty="0" smtClean="0"/>
            <a:t>The media adheres to principles of democracy and EU values, including human rights, does not spread disinformation, and use hate speech and does not discriminate or harm marginalized communities.</a:t>
          </a:r>
          <a:endParaRPr lang="en-US" sz="2400" dirty="0"/>
        </a:p>
      </dgm:t>
    </dgm:pt>
    <dgm:pt modelId="{431BCD53-40E7-4F08-96BB-75065DEB1263}" type="parTrans" cxnId="{0A6007D0-EA4A-4AAC-9294-6FDF4120EC88}">
      <dgm:prSet/>
      <dgm:spPr/>
      <dgm:t>
        <a:bodyPr/>
        <a:lstStyle/>
        <a:p>
          <a:endParaRPr lang="en-US"/>
        </a:p>
      </dgm:t>
    </dgm:pt>
    <dgm:pt modelId="{0CD57B0C-98E6-4506-9BD0-33260F78AC11}" type="sibTrans" cxnId="{0A6007D0-EA4A-4AAC-9294-6FDF4120EC88}">
      <dgm:prSet/>
      <dgm:spPr/>
      <dgm:t>
        <a:bodyPr/>
        <a:lstStyle/>
        <a:p>
          <a:endParaRPr lang="en-US"/>
        </a:p>
      </dgm:t>
    </dgm:pt>
    <dgm:pt modelId="{FCE0F4CC-396B-4335-A1CB-E4D8B0A5A58B}" type="pres">
      <dgm:prSet presAssocID="{CE7C4347-5954-4D3A-9DE0-D6895199D5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8C9DD8-66C8-4963-9A20-264BE77C5D7F}" type="pres">
      <dgm:prSet presAssocID="{784CEA12-FD6A-41EE-A329-61EAC86DEC23}" presName="parentText" presStyleLbl="node1" presStyleIdx="0" presStyleCnt="4" custScaleY="1027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34E65-CE6E-41A0-9EA2-BF8754F79B18}" type="pres">
      <dgm:prSet presAssocID="{5F3858BD-B9E4-42E6-AB66-D274391F9FC4}" presName="spacer" presStyleCnt="0"/>
      <dgm:spPr/>
      <dgm:t>
        <a:bodyPr/>
        <a:lstStyle/>
        <a:p>
          <a:endParaRPr lang="en-US"/>
        </a:p>
      </dgm:t>
    </dgm:pt>
    <dgm:pt modelId="{2980B76D-FBF5-4903-B7FA-DABF112C4267}" type="pres">
      <dgm:prSet presAssocID="{A01743A0-11D4-47F0-9CB6-D1CE9A9005B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9363A6-095F-485C-9370-F8F4065DDF70}" type="pres">
      <dgm:prSet presAssocID="{C9DC5C15-07D3-4257-828F-BA8A2CDF5CE4}" presName="spacer" presStyleCnt="0"/>
      <dgm:spPr/>
      <dgm:t>
        <a:bodyPr/>
        <a:lstStyle/>
        <a:p>
          <a:endParaRPr lang="en-US"/>
        </a:p>
      </dgm:t>
    </dgm:pt>
    <dgm:pt modelId="{D17290BF-8BC2-4697-8789-2672FC5BB23A}" type="pres">
      <dgm:prSet presAssocID="{C70C3A4D-F017-4CEE-B14C-651D61E8D19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15CF26-1522-48DF-8EC4-1B63E5DFBB42}" type="pres">
      <dgm:prSet presAssocID="{0CD57B0C-98E6-4506-9BD0-33260F78AC11}" presName="spacer" presStyleCnt="0"/>
      <dgm:spPr/>
      <dgm:t>
        <a:bodyPr/>
        <a:lstStyle/>
        <a:p>
          <a:endParaRPr lang="en-US"/>
        </a:p>
      </dgm:t>
    </dgm:pt>
    <dgm:pt modelId="{8F55706B-3C1F-4063-84E9-E38526D9F764}" type="pres">
      <dgm:prSet presAssocID="{0090735E-C0DB-471C-9B4C-758AEE5DC16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78998C-A361-421B-B3AB-6CC8F5C23D4E}" type="presOf" srcId="{784CEA12-FD6A-41EE-A329-61EAC86DEC23}" destId="{308C9DD8-66C8-4963-9A20-264BE77C5D7F}" srcOrd="0" destOrd="0" presId="urn:microsoft.com/office/officeart/2005/8/layout/vList2"/>
    <dgm:cxn modelId="{94C8B69E-1C4E-44BC-9DAC-4879583D4A87}" type="presOf" srcId="{CE7C4347-5954-4D3A-9DE0-D6895199D5BE}" destId="{FCE0F4CC-396B-4335-A1CB-E4D8B0A5A58B}" srcOrd="0" destOrd="0" presId="urn:microsoft.com/office/officeart/2005/8/layout/vList2"/>
    <dgm:cxn modelId="{602A0921-1227-4FD3-96FD-5978114FFF6B}" type="presOf" srcId="{C70C3A4D-F017-4CEE-B14C-651D61E8D198}" destId="{D17290BF-8BC2-4697-8789-2672FC5BB23A}" srcOrd="0" destOrd="0" presId="urn:microsoft.com/office/officeart/2005/8/layout/vList2"/>
    <dgm:cxn modelId="{F2E1566B-2462-44F0-AE23-39EF5DE80F9B}" type="presOf" srcId="{0090735E-C0DB-471C-9B4C-758AEE5DC169}" destId="{8F55706B-3C1F-4063-84E9-E38526D9F764}" srcOrd="0" destOrd="0" presId="urn:microsoft.com/office/officeart/2005/8/layout/vList2"/>
    <dgm:cxn modelId="{217AC7C7-11F0-4033-844A-E3BE72F95B15}" srcId="{CE7C4347-5954-4D3A-9DE0-D6895199D5BE}" destId="{A01743A0-11D4-47F0-9CB6-D1CE9A9005BE}" srcOrd="1" destOrd="0" parTransId="{4AF2DA30-0355-4469-8055-43287B2506E4}" sibTransId="{C9DC5C15-07D3-4257-828F-BA8A2CDF5CE4}"/>
    <dgm:cxn modelId="{0A6007D0-EA4A-4AAC-9294-6FDF4120EC88}" srcId="{CE7C4347-5954-4D3A-9DE0-D6895199D5BE}" destId="{C70C3A4D-F017-4CEE-B14C-651D61E8D198}" srcOrd="2" destOrd="0" parTransId="{431BCD53-40E7-4F08-96BB-75065DEB1263}" sibTransId="{0CD57B0C-98E6-4506-9BD0-33260F78AC11}"/>
    <dgm:cxn modelId="{F72B27BE-CE8B-4EA2-B21E-ED37313D50F7}" type="presOf" srcId="{A01743A0-11D4-47F0-9CB6-D1CE9A9005BE}" destId="{2980B76D-FBF5-4903-B7FA-DABF112C4267}" srcOrd="0" destOrd="0" presId="urn:microsoft.com/office/officeart/2005/8/layout/vList2"/>
    <dgm:cxn modelId="{523E5201-1011-4352-A563-01A0C214203A}" srcId="{CE7C4347-5954-4D3A-9DE0-D6895199D5BE}" destId="{0090735E-C0DB-471C-9B4C-758AEE5DC169}" srcOrd="3" destOrd="0" parTransId="{E7D4352D-F8A7-47BE-8CDE-E96E2D3C059F}" sibTransId="{DD5822D1-FC7E-4C42-9967-3E9F8FD27DEC}"/>
    <dgm:cxn modelId="{A2A60241-A456-4310-A1E8-ACB00411D2E0}" srcId="{CE7C4347-5954-4D3A-9DE0-D6895199D5BE}" destId="{784CEA12-FD6A-41EE-A329-61EAC86DEC23}" srcOrd="0" destOrd="0" parTransId="{EC0990D3-E2BB-4085-9CFE-C50BB1A7C8AF}" sibTransId="{5F3858BD-B9E4-42E6-AB66-D274391F9FC4}"/>
    <dgm:cxn modelId="{31C3C8E2-4B3F-4309-8941-5A235453063E}" type="presParOf" srcId="{FCE0F4CC-396B-4335-A1CB-E4D8B0A5A58B}" destId="{308C9DD8-66C8-4963-9A20-264BE77C5D7F}" srcOrd="0" destOrd="0" presId="urn:microsoft.com/office/officeart/2005/8/layout/vList2"/>
    <dgm:cxn modelId="{1E3DE834-2143-4E6E-BEFC-4E236D33663F}" type="presParOf" srcId="{FCE0F4CC-396B-4335-A1CB-E4D8B0A5A58B}" destId="{64234E65-CE6E-41A0-9EA2-BF8754F79B18}" srcOrd="1" destOrd="0" presId="urn:microsoft.com/office/officeart/2005/8/layout/vList2"/>
    <dgm:cxn modelId="{5F8A933C-A5BB-4549-9E83-E1AB45250606}" type="presParOf" srcId="{FCE0F4CC-396B-4335-A1CB-E4D8B0A5A58B}" destId="{2980B76D-FBF5-4903-B7FA-DABF112C4267}" srcOrd="2" destOrd="0" presId="urn:microsoft.com/office/officeart/2005/8/layout/vList2"/>
    <dgm:cxn modelId="{28BF512E-AB36-4B8C-9BB3-58AB3996423F}" type="presParOf" srcId="{FCE0F4CC-396B-4335-A1CB-E4D8B0A5A58B}" destId="{FC9363A6-095F-485C-9370-F8F4065DDF70}" srcOrd="3" destOrd="0" presId="urn:microsoft.com/office/officeart/2005/8/layout/vList2"/>
    <dgm:cxn modelId="{DFAC8FC6-4131-4FE4-AB12-115247AF4C45}" type="presParOf" srcId="{FCE0F4CC-396B-4335-A1CB-E4D8B0A5A58B}" destId="{D17290BF-8BC2-4697-8789-2672FC5BB23A}" srcOrd="4" destOrd="0" presId="urn:microsoft.com/office/officeart/2005/8/layout/vList2"/>
    <dgm:cxn modelId="{1CC4DA1A-D5C6-41F8-98EB-BA88A4F336A3}" type="presParOf" srcId="{FCE0F4CC-396B-4335-A1CB-E4D8B0A5A58B}" destId="{BD15CF26-1522-48DF-8EC4-1B63E5DFBB42}" srcOrd="5" destOrd="0" presId="urn:microsoft.com/office/officeart/2005/8/layout/vList2"/>
    <dgm:cxn modelId="{91168B22-E688-4D0C-BA72-76D92ACA4816}" type="presParOf" srcId="{FCE0F4CC-396B-4335-A1CB-E4D8B0A5A58B}" destId="{8F55706B-3C1F-4063-84E9-E38526D9F76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DDDB17-3196-41B8-959A-E6F0644E08F3}" type="doc">
      <dgm:prSet loTypeId="urn:microsoft.com/office/officeart/2005/8/layout/h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7357954-D496-466A-9FC8-4D3EAA28BF0A}">
      <dgm:prSet phldrT="[Text]" custT="1"/>
      <dgm:spPr/>
      <dgm:t>
        <a:bodyPr/>
        <a:lstStyle/>
        <a:p>
          <a:r>
            <a:rPr lang="en-US" sz="2400" b="1" dirty="0" smtClean="0"/>
            <a:t>Outcome 1</a:t>
          </a:r>
          <a:r>
            <a:rPr lang="en-US" sz="2400" dirty="0" smtClean="0"/>
            <a:t> </a:t>
          </a:r>
          <a:endParaRPr lang="en-US" sz="2400" dirty="0"/>
        </a:p>
      </dgm:t>
    </dgm:pt>
    <dgm:pt modelId="{6D44AACE-B575-4D45-A7E1-DA15156EFAD4}" type="parTrans" cxnId="{EE43910A-346B-40F3-AB60-597F20BE177A}">
      <dgm:prSet/>
      <dgm:spPr/>
      <dgm:t>
        <a:bodyPr/>
        <a:lstStyle/>
        <a:p>
          <a:endParaRPr lang="en-US"/>
        </a:p>
      </dgm:t>
    </dgm:pt>
    <dgm:pt modelId="{D1EC95D5-251C-4E1E-9F91-4EFEC01F7043}" type="sibTrans" cxnId="{EE43910A-346B-40F3-AB60-597F20BE177A}">
      <dgm:prSet/>
      <dgm:spPr/>
      <dgm:t>
        <a:bodyPr/>
        <a:lstStyle/>
        <a:p>
          <a:endParaRPr lang="en-US"/>
        </a:p>
      </dgm:t>
    </dgm:pt>
    <dgm:pt modelId="{77E10776-577A-4232-82DD-5F6A7E457F70}">
      <dgm:prSet phldrT="[Text]" custT="1"/>
      <dgm:spPr/>
      <dgm:t>
        <a:bodyPr/>
        <a:lstStyle/>
        <a:p>
          <a:r>
            <a:rPr lang="en-GB" sz="2400" dirty="0" smtClean="0"/>
            <a:t>Increased resilience, pluralism and editorial independence of news media such as local, regional and community media, investigative media or media specialised in public interest topics.</a:t>
          </a:r>
          <a:endParaRPr lang="en-US" sz="2400" dirty="0"/>
        </a:p>
      </dgm:t>
    </dgm:pt>
    <dgm:pt modelId="{1B40EF82-5DA4-4E1D-B024-12CB18A74E77}" type="parTrans" cxnId="{77CA3DAF-06EF-430A-BF49-69E7CAFA3D8B}">
      <dgm:prSet/>
      <dgm:spPr/>
      <dgm:t>
        <a:bodyPr/>
        <a:lstStyle/>
        <a:p>
          <a:endParaRPr lang="en-US"/>
        </a:p>
      </dgm:t>
    </dgm:pt>
    <dgm:pt modelId="{0F42F91A-DD52-400E-8B90-07E3ED01C80E}" type="sibTrans" cxnId="{77CA3DAF-06EF-430A-BF49-69E7CAFA3D8B}">
      <dgm:prSet/>
      <dgm:spPr/>
      <dgm:t>
        <a:bodyPr/>
        <a:lstStyle/>
        <a:p>
          <a:endParaRPr lang="en-US"/>
        </a:p>
      </dgm:t>
    </dgm:pt>
    <dgm:pt modelId="{2E9885E9-4C82-4DB8-8EB7-3EFB9723C4F2}">
      <dgm:prSet phldrT="[Text]" custT="1"/>
      <dgm:spPr/>
      <dgm:t>
        <a:bodyPr/>
        <a:lstStyle/>
        <a:p>
          <a:r>
            <a:rPr lang="en-US" sz="2400" b="1" dirty="0" smtClean="0"/>
            <a:t>Outcome 2</a:t>
          </a:r>
          <a:endParaRPr lang="en-US" sz="2400" b="1" dirty="0"/>
        </a:p>
      </dgm:t>
    </dgm:pt>
    <dgm:pt modelId="{0A6C9A2C-8076-4961-AE11-B66CA9DAA4AD}" type="parTrans" cxnId="{CAC93585-27BF-4E32-8FE4-17D90AB24A51}">
      <dgm:prSet/>
      <dgm:spPr/>
      <dgm:t>
        <a:bodyPr/>
        <a:lstStyle/>
        <a:p>
          <a:endParaRPr lang="en-US"/>
        </a:p>
      </dgm:t>
    </dgm:pt>
    <dgm:pt modelId="{0C402DF7-35B7-4327-B996-0E3A3D41E695}" type="sibTrans" cxnId="{CAC93585-27BF-4E32-8FE4-17D90AB24A51}">
      <dgm:prSet/>
      <dgm:spPr/>
      <dgm:t>
        <a:bodyPr/>
        <a:lstStyle/>
        <a:p>
          <a:endParaRPr lang="en-US"/>
        </a:p>
      </dgm:t>
    </dgm:pt>
    <dgm:pt modelId="{980F2F88-0DD0-4CCA-B1BC-96E7BF1B2B05}">
      <dgm:prSet phldrT="[Text]" custT="1"/>
      <dgm:spPr/>
      <dgm:t>
        <a:bodyPr/>
        <a:lstStyle/>
        <a:p>
          <a:r>
            <a:rPr lang="en-GB" sz="2400" dirty="0" smtClean="0"/>
            <a:t>Improved uptake on new technologies in as much as this contributes to better quality, media pluralism and a diverse media landscape.</a:t>
          </a:r>
          <a:endParaRPr lang="en-US" sz="2400" dirty="0"/>
        </a:p>
      </dgm:t>
    </dgm:pt>
    <dgm:pt modelId="{F4307BAB-0CFB-4249-BCDC-458A86F41719}" type="parTrans" cxnId="{E74A3D09-E948-4467-87B4-06A811AD214E}">
      <dgm:prSet/>
      <dgm:spPr/>
      <dgm:t>
        <a:bodyPr/>
        <a:lstStyle/>
        <a:p>
          <a:endParaRPr lang="en-US"/>
        </a:p>
      </dgm:t>
    </dgm:pt>
    <dgm:pt modelId="{7A31D519-1621-410F-9D14-5C9BE01F6FED}" type="sibTrans" cxnId="{E74A3D09-E948-4467-87B4-06A811AD214E}">
      <dgm:prSet/>
      <dgm:spPr/>
      <dgm:t>
        <a:bodyPr/>
        <a:lstStyle/>
        <a:p>
          <a:endParaRPr lang="en-US"/>
        </a:p>
      </dgm:t>
    </dgm:pt>
    <dgm:pt modelId="{AC7A1A16-0A1D-49BF-9BD0-4A3BDDEC4233}">
      <dgm:prSet phldrT="[Text]" custT="1"/>
      <dgm:spPr/>
      <dgm:t>
        <a:bodyPr/>
        <a:lstStyle/>
        <a:p>
          <a:r>
            <a:rPr lang="en-US" sz="2400" b="1" dirty="0" smtClean="0"/>
            <a:t>Outcome 3</a:t>
          </a:r>
          <a:endParaRPr lang="en-US" sz="2400" b="1" dirty="0"/>
        </a:p>
      </dgm:t>
    </dgm:pt>
    <dgm:pt modelId="{08420EA3-4355-48FB-8277-AE3B2B99CE51}" type="parTrans" cxnId="{05A9832B-56C5-457F-8F7E-8B3EF7946F27}">
      <dgm:prSet/>
      <dgm:spPr/>
      <dgm:t>
        <a:bodyPr/>
        <a:lstStyle/>
        <a:p>
          <a:endParaRPr lang="en-US"/>
        </a:p>
      </dgm:t>
    </dgm:pt>
    <dgm:pt modelId="{0D76EBF4-EA0B-41F6-A4D8-7CB971B00E9C}" type="sibTrans" cxnId="{05A9832B-56C5-457F-8F7E-8B3EF7946F27}">
      <dgm:prSet/>
      <dgm:spPr/>
      <dgm:t>
        <a:bodyPr/>
        <a:lstStyle/>
        <a:p>
          <a:endParaRPr lang="en-US"/>
        </a:p>
      </dgm:t>
    </dgm:pt>
    <dgm:pt modelId="{6AEAC534-3FE8-494E-9ED4-00E57DEE0FA8}">
      <dgm:prSet phldrT="[Text]" custT="1"/>
      <dgm:spPr/>
      <dgm:t>
        <a:bodyPr/>
        <a:lstStyle/>
        <a:p>
          <a:r>
            <a:rPr lang="en-GB" sz="2400" dirty="0" smtClean="0"/>
            <a:t>Outreach of news media to social groups vulnerable to disinformation,</a:t>
          </a:r>
          <a:r>
            <a:rPr lang="en-US" sz="2400" dirty="0" smtClean="0"/>
            <a:t/>
          </a:r>
          <a:br>
            <a:rPr lang="en-US" sz="2400" dirty="0" smtClean="0"/>
          </a:br>
          <a:r>
            <a:rPr lang="x-none" sz="2400" dirty="0" smtClean="0"/>
            <a:t>including </a:t>
          </a:r>
          <a:r>
            <a:rPr lang="en-US" sz="2400" dirty="0" smtClean="0"/>
            <a:t>at </a:t>
          </a:r>
          <a:r>
            <a:rPr lang="x-none" sz="2400" dirty="0" smtClean="0"/>
            <a:t>community, local and regional </a:t>
          </a:r>
          <a:r>
            <a:rPr lang="x-none" sz="2400" dirty="0" smtClean="0"/>
            <a:t>levels</a:t>
          </a:r>
          <a:endParaRPr lang="en-US" sz="2400" dirty="0"/>
        </a:p>
      </dgm:t>
    </dgm:pt>
    <dgm:pt modelId="{FA218618-FA80-4B61-ABC6-1D4EA354ED7F}" type="parTrans" cxnId="{1EBF780F-5DAC-48FA-889B-22DD52E7498E}">
      <dgm:prSet/>
      <dgm:spPr/>
      <dgm:t>
        <a:bodyPr/>
        <a:lstStyle/>
        <a:p>
          <a:endParaRPr lang="en-US"/>
        </a:p>
      </dgm:t>
    </dgm:pt>
    <dgm:pt modelId="{0CA7B856-2CF2-4D99-A352-EB1857CF83E6}" type="sibTrans" cxnId="{1EBF780F-5DAC-48FA-889B-22DD52E7498E}">
      <dgm:prSet/>
      <dgm:spPr/>
      <dgm:t>
        <a:bodyPr/>
        <a:lstStyle/>
        <a:p>
          <a:endParaRPr lang="en-US"/>
        </a:p>
      </dgm:t>
    </dgm:pt>
    <dgm:pt modelId="{A7513F43-DDDB-4178-BE68-4FD378C68AFC}" type="pres">
      <dgm:prSet presAssocID="{FDDDDB17-3196-41B8-959A-E6F0644E08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5DC853-C802-4636-988B-644757DBF87E}" type="pres">
      <dgm:prSet presAssocID="{D7357954-D496-466A-9FC8-4D3EAA28BF0A}" presName="composite" presStyleCnt="0"/>
      <dgm:spPr/>
      <dgm:t>
        <a:bodyPr/>
        <a:lstStyle/>
        <a:p>
          <a:endParaRPr lang="en-US"/>
        </a:p>
      </dgm:t>
    </dgm:pt>
    <dgm:pt modelId="{D10313B4-88EF-4F95-ADAB-B64BEB87DB87}" type="pres">
      <dgm:prSet presAssocID="{D7357954-D496-466A-9FC8-4D3EAA28BF0A}" presName="parTx" presStyleLbl="alignNode1" presStyleIdx="0" presStyleCnt="3" custScaleX="1071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18DF45-6C06-43B0-8FE9-696D8D72FB0F}" type="pres">
      <dgm:prSet presAssocID="{D7357954-D496-466A-9FC8-4D3EAA28BF0A}" presName="desTx" presStyleLbl="alignAccFollowNode1" presStyleIdx="0" presStyleCnt="3" custScaleX="108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39DDC7-5DE3-4BEA-8D1C-363AD064203E}" type="pres">
      <dgm:prSet presAssocID="{D1EC95D5-251C-4E1E-9F91-4EFEC01F7043}" presName="space" presStyleCnt="0"/>
      <dgm:spPr/>
      <dgm:t>
        <a:bodyPr/>
        <a:lstStyle/>
        <a:p>
          <a:endParaRPr lang="en-US"/>
        </a:p>
      </dgm:t>
    </dgm:pt>
    <dgm:pt modelId="{9499906A-D80C-4AF4-9F48-DA297FF369C3}" type="pres">
      <dgm:prSet presAssocID="{2E9885E9-4C82-4DB8-8EB7-3EFB9723C4F2}" presName="composite" presStyleCnt="0"/>
      <dgm:spPr/>
      <dgm:t>
        <a:bodyPr/>
        <a:lstStyle/>
        <a:p>
          <a:endParaRPr lang="en-US"/>
        </a:p>
      </dgm:t>
    </dgm:pt>
    <dgm:pt modelId="{D6A94F49-B5F2-4A96-AA8B-C464EF1D64D0}" type="pres">
      <dgm:prSet presAssocID="{2E9885E9-4C82-4DB8-8EB7-3EFB9723C4F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BBA8F-4B1D-413B-BCBA-DD862F61E5FC}" type="pres">
      <dgm:prSet presAssocID="{2E9885E9-4C82-4DB8-8EB7-3EFB9723C4F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2B3A09-2D70-4BC0-964C-4AF10A62C549}" type="pres">
      <dgm:prSet presAssocID="{0C402DF7-35B7-4327-B996-0E3A3D41E695}" presName="space" presStyleCnt="0"/>
      <dgm:spPr/>
      <dgm:t>
        <a:bodyPr/>
        <a:lstStyle/>
        <a:p>
          <a:endParaRPr lang="en-US"/>
        </a:p>
      </dgm:t>
    </dgm:pt>
    <dgm:pt modelId="{2EEC1685-A4CE-4EA7-805B-EBC16B7C23C5}" type="pres">
      <dgm:prSet presAssocID="{AC7A1A16-0A1D-49BF-9BD0-4A3BDDEC4233}" presName="composite" presStyleCnt="0"/>
      <dgm:spPr/>
      <dgm:t>
        <a:bodyPr/>
        <a:lstStyle/>
        <a:p>
          <a:endParaRPr lang="en-US"/>
        </a:p>
      </dgm:t>
    </dgm:pt>
    <dgm:pt modelId="{1A2749AB-CF7D-42C8-B8FF-D108904EBBDA}" type="pres">
      <dgm:prSet presAssocID="{AC7A1A16-0A1D-49BF-9BD0-4A3BDDEC423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4603D-806B-4DF1-B033-B74B4223E70A}" type="pres">
      <dgm:prSet presAssocID="{AC7A1A16-0A1D-49BF-9BD0-4A3BDDEC423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A60661-294C-4AC7-8D01-90C3DB3D8C51}" type="presOf" srcId="{FDDDDB17-3196-41B8-959A-E6F0644E08F3}" destId="{A7513F43-DDDB-4178-BE68-4FD378C68AFC}" srcOrd="0" destOrd="0" presId="urn:microsoft.com/office/officeart/2005/8/layout/hList1"/>
    <dgm:cxn modelId="{3C5C66F1-D8C3-4D17-BC1D-07D290CD0B0E}" type="presOf" srcId="{77E10776-577A-4232-82DD-5F6A7E457F70}" destId="{FE18DF45-6C06-43B0-8FE9-696D8D72FB0F}" srcOrd="0" destOrd="0" presId="urn:microsoft.com/office/officeart/2005/8/layout/hList1"/>
    <dgm:cxn modelId="{E74A3D09-E948-4467-87B4-06A811AD214E}" srcId="{2E9885E9-4C82-4DB8-8EB7-3EFB9723C4F2}" destId="{980F2F88-0DD0-4CCA-B1BC-96E7BF1B2B05}" srcOrd="0" destOrd="0" parTransId="{F4307BAB-0CFB-4249-BCDC-458A86F41719}" sibTransId="{7A31D519-1621-410F-9D14-5C9BE01F6FED}"/>
    <dgm:cxn modelId="{C38EC415-AF65-4F38-B759-731018328E8A}" type="presOf" srcId="{980F2F88-0DD0-4CCA-B1BC-96E7BF1B2B05}" destId="{5E4BBA8F-4B1D-413B-BCBA-DD862F61E5FC}" srcOrd="0" destOrd="0" presId="urn:microsoft.com/office/officeart/2005/8/layout/hList1"/>
    <dgm:cxn modelId="{C7D13DCF-BB63-40BF-AA38-8D978F8C5E78}" type="presOf" srcId="{2E9885E9-4C82-4DB8-8EB7-3EFB9723C4F2}" destId="{D6A94F49-B5F2-4A96-AA8B-C464EF1D64D0}" srcOrd="0" destOrd="0" presId="urn:microsoft.com/office/officeart/2005/8/layout/hList1"/>
    <dgm:cxn modelId="{EE43910A-346B-40F3-AB60-597F20BE177A}" srcId="{FDDDDB17-3196-41B8-959A-E6F0644E08F3}" destId="{D7357954-D496-466A-9FC8-4D3EAA28BF0A}" srcOrd="0" destOrd="0" parTransId="{6D44AACE-B575-4D45-A7E1-DA15156EFAD4}" sibTransId="{D1EC95D5-251C-4E1E-9F91-4EFEC01F7043}"/>
    <dgm:cxn modelId="{C839B5D4-5FA2-4ABF-8FF3-85B3766C6743}" type="presOf" srcId="{AC7A1A16-0A1D-49BF-9BD0-4A3BDDEC4233}" destId="{1A2749AB-CF7D-42C8-B8FF-D108904EBBDA}" srcOrd="0" destOrd="0" presId="urn:microsoft.com/office/officeart/2005/8/layout/hList1"/>
    <dgm:cxn modelId="{05A9832B-56C5-457F-8F7E-8B3EF7946F27}" srcId="{FDDDDB17-3196-41B8-959A-E6F0644E08F3}" destId="{AC7A1A16-0A1D-49BF-9BD0-4A3BDDEC4233}" srcOrd="2" destOrd="0" parTransId="{08420EA3-4355-48FB-8277-AE3B2B99CE51}" sibTransId="{0D76EBF4-EA0B-41F6-A4D8-7CB971B00E9C}"/>
    <dgm:cxn modelId="{CAC93585-27BF-4E32-8FE4-17D90AB24A51}" srcId="{FDDDDB17-3196-41B8-959A-E6F0644E08F3}" destId="{2E9885E9-4C82-4DB8-8EB7-3EFB9723C4F2}" srcOrd="1" destOrd="0" parTransId="{0A6C9A2C-8076-4961-AE11-B66CA9DAA4AD}" sibTransId="{0C402DF7-35B7-4327-B996-0E3A3D41E695}"/>
    <dgm:cxn modelId="{C4B541BD-0459-4068-8DA1-ED2E5E904B6C}" type="presOf" srcId="{6AEAC534-3FE8-494E-9ED4-00E57DEE0FA8}" destId="{E0C4603D-806B-4DF1-B033-B74B4223E70A}" srcOrd="0" destOrd="0" presId="urn:microsoft.com/office/officeart/2005/8/layout/hList1"/>
    <dgm:cxn modelId="{BFE5799F-DD40-4F0A-84CD-E1C824006D17}" type="presOf" srcId="{D7357954-D496-466A-9FC8-4D3EAA28BF0A}" destId="{D10313B4-88EF-4F95-ADAB-B64BEB87DB87}" srcOrd="0" destOrd="0" presId="urn:microsoft.com/office/officeart/2005/8/layout/hList1"/>
    <dgm:cxn modelId="{77CA3DAF-06EF-430A-BF49-69E7CAFA3D8B}" srcId="{D7357954-D496-466A-9FC8-4D3EAA28BF0A}" destId="{77E10776-577A-4232-82DD-5F6A7E457F70}" srcOrd="0" destOrd="0" parTransId="{1B40EF82-5DA4-4E1D-B024-12CB18A74E77}" sibTransId="{0F42F91A-DD52-400E-8B90-07E3ED01C80E}"/>
    <dgm:cxn modelId="{1EBF780F-5DAC-48FA-889B-22DD52E7498E}" srcId="{AC7A1A16-0A1D-49BF-9BD0-4A3BDDEC4233}" destId="{6AEAC534-3FE8-494E-9ED4-00E57DEE0FA8}" srcOrd="0" destOrd="0" parTransId="{FA218618-FA80-4B61-ABC6-1D4EA354ED7F}" sibTransId="{0CA7B856-2CF2-4D99-A352-EB1857CF83E6}"/>
    <dgm:cxn modelId="{9EEA7DCD-FFFD-4424-B620-17D58FEB0738}" type="presParOf" srcId="{A7513F43-DDDB-4178-BE68-4FD378C68AFC}" destId="{AE5DC853-C802-4636-988B-644757DBF87E}" srcOrd="0" destOrd="0" presId="urn:microsoft.com/office/officeart/2005/8/layout/hList1"/>
    <dgm:cxn modelId="{90BAFC0C-698B-447B-87EF-93757173980A}" type="presParOf" srcId="{AE5DC853-C802-4636-988B-644757DBF87E}" destId="{D10313B4-88EF-4F95-ADAB-B64BEB87DB87}" srcOrd="0" destOrd="0" presId="urn:microsoft.com/office/officeart/2005/8/layout/hList1"/>
    <dgm:cxn modelId="{0ACD32B7-F1EB-476A-A163-551E28BF14C2}" type="presParOf" srcId="{AE5DC853-C802-4636-988B-644757DBF87E}" destId="{FE18DF45-6C06-43B0-8FE9-696D8D72FB0F}" srcOrd="1" destOrd="0" presId="urn:microsoft.com/office/officeart/2005/8/layout/hList1"/>
    <dgm:cxn modelId="{542567F6-63D1-48F8-B789-40BD4F68298D}" type="presParOf" srcId="{A7513F43-DDDB-4178-BE68-4FD378C68AFC}" destId="{ED39DDC7-5DE3-4BEA-8D1C-363AD064203E}" srcOrd="1" destOrd="0" presId="urn:microsoft.com/office/officeart/2005/8/layout/hList1"/>
    <dgm:cxn modelId="{9C4D2A7F-A10B-49A6-B413-A9B8CFF62346}" type="presParOf" srcId="{A7513F43-DDDB-4178-BE68-4FD378C68AFC}" destId="{9499906A-D80C-4AF4-9F48-DA297FF369C3}" srcOrd="2" destOrd="0" presId="urn:microsoft.com/office/officeart/2005/8/layout/hList1"/>
    <dgm:cxn modelId="{EABE6638-72EF-4390-9A5B-264450F74EB5}" type="presParOf" srcId="{9499906A-D80C-4AF4-9F48-DA297FF369C3}" destId="{D6A94F49-B5F2-4A96-AA8B-C464EF1D64D0}" srcOrd="0" destOrd="0" presId="urn:microsoft.com/office/officeart/2005/8/layout/hList1"/>
    <dgm:cxn modelId="{D170AC8A-4D20-4465-995E-CD2ED922D9A6}" type="presParOf" srcId="{9499906A-D80C-4AF4-9F48-DA297FF369C3}" destId="{5E4BBA8F-4B1D-413B-BCBA-DD862F61E5FC}" srcOrd="1" destOrd="0" presId="urn:microsoft.com/office/officeart/2005/8/layout/hList1"/>
    <dgm:cxn modelId="{3B1DC694-9401-4AE1-A796-BAE06DE6BEF2}" type="presParOf" srcId="{A7513F43-DDDB-4178-BE68-4FD378C68AFC}" destId="{192B3A09-2D70-4BC0-964C-4AF10A62C549}" srcOrd="3" destOrd="0" presId="urn:microsoft.com/office/officeart/2005/8/layout/hList1"/>
    <dgm:cxn modelId="{C8A6F989-2FD9-42E5-81F8-6577710E0FB5}" type="presParOf" srcId="{A7513F43-DDDB-4178-BE68-4FD378C68AFC}" destId="{2EEC1685-A4CE-4EA7-805B-EBC16B7C23C5}" srcOrd="4" destOrd="0" presId="urn:microsoft.com/office/officeart/2005/8/layout/hList1"/>
    <dgm:cxn modelId="{A4B3FDDC-E6E6-41D1-A819-FB344E2A81F8}" type="presParOf" srcId="{2EEC1685-A4CE-4EA7-805B-EBC16B7C23C5}" destId="{1A2749AB-CF7D-42C8-B8FF-D108904EBBDA}" srcOrd="0" destOrd="0" presId="urn:microsoft.com/office/officeart/2005/8/layout/hList1"/>
    <dgm:cxn modelId="{E8396493-0B09-4578-B9D7-8B9E789AD372}" type="presParOf" srcId="{2EEC1685-A4CE-4EA7-805B-EBC16B7C23C5}" destId="{E0C4603D-806B-4DF1-B033-B74B4223E7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DB64ED-9FC1-4B0B-A561-02B5EC6AB475}" type="doc">
      <dgm:prSet loTypeId="urn:microsoft.com/office/officeart/2008/layout/VerticalAccent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37826ED-E099-48B2-B56E-8CE1902454AC}">
      <dgm:prSet custT="1"/>
      <dgm:spPr/>
      <dgm:t>
        <a:bodyPr/>
        <a:lstStyle/>
        <a:p>
          <a:r>
            <a:rPr lang="en-GB" sz="2400" b="1" dirty="0" smtClean="0"/>
            <a:t>Innovations in editorial production (e.g., formats, content), coverage, and revenue generation models.  </a:t>
          </a:r>
          <a:endParaRPr lang="en-US" sz="2400" dirty="0"/>
        </a:p>
      </dgm:t>
    </dgm:pt>
    <dgm:pt modelId="{D9E23156-9F90-4C51-A0ED-85B51C2ACB05}" type="parTrans" cxnId="{ABFA990F-5590-4966-9B01-63E32CCDA585}">
      <dgm:prSet/>
      <dgm:spPr/>
      <dgm:t>
        <a:bodyPr/>
        <a:lstStyle/>
        <a:p>
          <a:endParaRPr lang="en-US" sz="1800"/>
        </a:p>
      </dgm:t>
    </dgm:pt>
    <dgm:pt modelId="{B1D69864-F7D7-4982-8734-6DA021C11624}" type="sibTrans" cxnId="{ABFA990F-5590-4966-9B01-63E32CCDA585}">
      <dgm:prSet/>
      <dgm:spPr/>
      <dgm:t>
        <a:bodyPr/>
        <a:lstStyle/>
        <a:p>
          <a:endParaRPr lang="en-US" sz="1800"/>
        </a:p>
      </dgm:t>
    </dgm:pt>
    <dgm:pt modelId="{EE72EAB4-24F1-498C-AD45-B13B3DA2B882}">
      <dgm:prSet custT="1"/>
      <dgm:spPr/>
      <dgm:t>
        <a:bodyPr/>
        <a:lstStyle/>
        <a:p>
          <a:pPr algn="l"/>
          <a:r>
            <a:rPr lang="en-GB" sz="2400" b="1" dirty="0" smtClean="0"/>
            <a:t>Improving distribution and dissemination of news</a:t>
          </a:r>
          <a:endParaRPr lang="en-US" sz="2400" dirty="0"/>
        </a:p>
      </dgm:t>
    </dgm:pt>
    <dgm:pt modelId="{D6E3F8C5-C9CB-4740-91AD-3F4B1E57A0EB}" type="parTrans" cxnId="{9E1E2277-B8CD-4C2B-9305-224190838F65}">
      <dgm:prSet/>
      <dgm:spPr/>
      <dgm:t>
        <a:bodyPr/>
        <a:lstStyle/>
        <a:p>
          <a:endParaRPr lang="en-US" sz="1800"/>
        </a:p>
      </dgm:t>
    </dgm:pt>
    <dgm:pt modelId="{70FBA255-4FFE-4A82-B441-E476252AF8BC}" type="sibTrans" cxnId="{9E1E2277-B8CD-4C2B-9305-224190838F65}">
      <dgm:prSet/>
      <dgm:spPr/>
      <dgm:t>
        <a:bodyPr/>
        <a:lstStyle/>
        <a:p>
          <a:endParaRPr lang="en-US" sz="1800"/>
        </a:p>
      </dgm:t>
    </dgm:pt>
    <dgm:pt modelId="{650B46C3-F030-4CD2-9EBD-3379E7D51080}">
      <dgm:prSet custT="1"/>
      <dgm:spPr/>
      <dgm:t>
        <a:bodyPr/>
        <a:lstStyle/>
        <a:p>
          <a:r>
            <a:rPr lang="en-GB" sz="2400" b="1" dirty="0" smtClean="0"/>
            <a:t>Outreach and engagement of audiences and implementation of community-building strategies</a:t>
          </a:r>
          <a:endParaRPr lang="en-US" sz="2400" dirty="0"/>
        </a:p>
      </dgm:t>
    </dgm:pt>
    <dgm:pt modelId="{D7542B33-9608-4066-914F-CB569A4C31DD}" type="parTrans" cxnId="{923315D9-AC5B-42FD-84B7-8AB344C99FC0}">
      <dgm:prSet/>
      <dgm:spPr/>
      <dgm:t>
        <a:bodyPr/>
        <a:lstStyle/>
        <a:p>
          <a:endParaRPr lang="en-US" sz="1800"/>
        </a:p>
      </dgm:t>
    </dgm:pt>
    <dgm:pt modelId="{8B5D0D79-7673-4A15-8B77-92D4E2C6DC54}" type="sibTrans" cxnId="{923315D9-AC5B-42FD-84B7-8AB344C99FC0}">
      <dgm:prSet/>
      <dgm:spPr/>
      <dgm:t>
        <a:bodyPr/>
        <a:lstStyle/>
        <a:p>
          <a:endParaRPr lang="en-US" sz="1800"/>
        </a:p>
      </dgm:t>
    </dgm:pt>
    <dgm:pt modelId="{CA639BB5-E612-4F42-8B18-14A01699EDC1}">
      <dgm:prSet custT="1"/>
      <dgm:spPr/>
      <dgm:t>
        <a:bodyPr/>
        <a:lstStyle/>
        <a:p>
          <a:r>
            <a:rPr lang="en-GB" sz="2400" b="1" dirty="0" smtClean="0"/>
            <a:t>Development and adaptation of new technologies applicable to the above and to objectives and priorities of the Call. </a:t>
          </a:r>
          <a:endParaRPr lang="en-US" sz="2400" dirty="0"/>
        </a:p>
      </dgm:t>
    </dgm:pt>
    <dgm:pt modelId="{1293321E-7CEB-499C-904C-D2DA8128AF6B}" type="parTrans" cxnId="{43F6D521-04FE-4F3B-8167-7FE0F84B5F99}">
      <dgm:prSet/>
      <dgm:spPr/>
      <dgm:t>
        <a:bodyPr/>
        <a:lstStyle/>
        <a:p>
          <a:endParaRPr lang="en-US" sz="1800"/>
        </a:p>
      </dgm:t>
    </dgm:pt>
    <dgm:pt modelId="{C6210334-45B9-4158-AAC3-0C767011A2C5}" type="sibTrans" cxnId="{43F6D521-04FE-4F3B-8167-7FE0F84B5F99}">
      <dgm:prSet/>
      <dgm:spPr/>
      <dgm:t>
        <a:bodyPr/>
        <a:lstStyle/>
        <a:p>
          <a:endParaRPr lang="en-US" sz="1800"/>
        </a:p>
      </dgm:t>
    </dgm:pt>
    <dgm:pt modelId="{5F982CA2-4912-4317-BBBF-A8CF9DBEFB67}">
      <dgm:prSet custT="1"/>
      <dgm:spPr/>
      <dgm:t>
        <a:bodyPr/>
        <a:lstStyle/>
        <a:p>
          <a:r>
            <a:rPr lang="en-GB" sz="2400" b="1" dirty="0" smtClean="0"/>
            <a:t>Training on the above topics and participation in international and national events. </a:t>
          </a:r>
          <a:endParaRPr lang="en-US" sz="2400" dirty="0"/>
        </a:p>
      </dgm:t>
    </dgm:pt>
    <dgm:pt modelId="{49CB93EB-C287-4BC7-BF4B-E882D8E1F30B}" type="parTrans" cxnId="{C1B5A59C-59ED-458C-B1CE-296E748D3D7B}">
      <dgm:prSet/>
      <dgm:spPr/>
      <dgm:t>
        <a:bodyPr/>
        <a:lstStyle/>
        <a:p>
          <a:endParaRPr lang="en-US" sz="1800"/>
        </a:p>
      </dgm:t>
    </dgm:pt>
    <dgm:pt modelId="{FA95B460-6EF1-4756-AE88-2065C6BF4057}" type="sibTrans" cxnId="{C1B5A59C-59ED-458C-B1CE-296E748D3D7B}">
      <dgm:prSet/>
      <dgm:spPr/>
      <dgm:t>
        <a:bodyPr/>
        <a:lstStyle/>
        <a:p>
          <a:endParaRPr lang="en-US" sz="1800"/>
        </a:p>
      </dgm:t>
    </dgm:pt>
    <dgm:pt modelId="{AFB6D425-E496-4EC4-909D-295AB3B2B3AC}">
      <dgm:prSet custT="1"/>
      <dgm:spPr/>
      <dgm:t>
        <a:bodyPr/>
        <a:lstStyle/>
        <a:p>
          <a:r>
            <a:rPr lang="en-GB" sz="2400" b="1" dirty="0" smtClean="0"/>
            <a:t>Other activities contributing to objectives and expected outcomes of the Call.</a:t>
          </a:r>
          <a:endParaRPr lang="en-US" sz="2400" dirty="0"/>
        </a:p>
      </dgm:t>
    </dgm:pt>
    <dgm:pt modelId="{9C9CD8A1-F7BF-4C3E-A6D2-0F4CC2766BD8}" type="parTrans" cxnId="{4FD3FA83-3148-4C9E-B700-2ECAD801D16E}">
      <dgm:prSet/>
      <dgm:spPr/>
      <dgm:t>
        <a:bodyPr/>
        <a:lstStyle/>
        <a:p>
          <a:endParaRPr lang="en-US" sz="1800"/>
        </a:p>
      </dgm:t>
    </dgm:pt>
    <dgm:pt modelId="{69BCE4EA-C353-423A-AEAE-6EC9FFB86188}" type="sibTrans" cxnId="{4FD3FA83-3148-4C9E-B700-2ECAD801D16E}">
      <dgm:prSet/>
      <dgm:spPr/>
      <dgm:t>
        <a:bodyPr/>
        <a:lstStyle/>
        <a:p>
          <a:endParaRPr lang="en-US" sz="1800"/>
        </a:p>
      </dgm:t>
    </dgm:pt>
    <dgm:pt modelId="{E0FA8119-FAF4-4E61-9C97-786083F834A1}" type="pres">
      <dgm:prSet presAssocID="{18DB64ED-9FC1-4B0B-A561-02B5EC6AB475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0FF02DA6-658D-430A-886B-5D8944D4DF4C}" type="pres">
      <dgm:prSet presAssocID="{037826ED-E099-48B2-B56E-8CE1902454AC}" presName="parenttextcomposite" presStyleCnt="0"/>
      <dgm:spPr/>
      <dgm:t>
        <a:bodyPr/>
        <a:lstStyle/>
        <a:p>
          <a:endParaRPr lang="en-US"/>
        </a:p>
      </dgm:t>
    </dgm:pt>
    <dgm:pt modelId="{ACDEADBB-82C4-4D36-9501-CA26E24F253E}" type="pres">
      <dgm:prSet presAssocID="{037826ED-E099-48B2-B56E-8CE1902454AC}" presName="parenttext" presStyleLbl="revTx" presStyleIdx="0" presStyleCnt="6" custScaleX="96921" custScaleY="10024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E1572-9026-45F2-9B8E-7F1DACDA9578}" type="pres">
      <dgm:prSet presAssocID="{037826ED-E099-48B2-B56E-8CE1902454AC}" presName="parallelogramComposite" presStyleCnt="0"/>
      <dgm:spPr/>
      <dgm:t>
        <a:bodyPr/>
        <a:lstStyle/>
        <a:p>
          <a:endParaRPr lang="en-US"/>
        </a:p>
      </dgm:t>
    </dgm:pt>
    <dgm:pt modelId="{F0CD4028-4E42-46CA-8F6C-FA88B31B5015}" type="pres">
      <dgm:prSet presAssocID="{037826ED-E099-48B2-B56E-8CE1902454AC}" presName="parallelogram1" presStyleLbl="alignNode1" presStyleIdx="0" presStyleCnt="42"/>
      <dgm:spPr/>
      <dgm:t>
        <a:bodyPr/>
        <a:lstStyle/>
        <a:p>
          <a:endParaRPr lang="en-US"/>
        </a:p>
      </dgm:t>
    </dgm:pt>
    <dgm:pt modelId="{9CFF5662-2EFC-4CD0-8A04-2A99FDEB5C91}" type="pres">
      <dgm:prSet presAssocID="{037826ED-E099-48B2-B56E-8CE1902454AC}" presName="parallelogram2" presStyleLbl="alignNode1" presStyleIdx="1" presStyleCnt="42"/>
      <dgm:spPr/>
      <dgm:t>
        <a:bodyPr/>
        <a:lstStyle/>
        <a:p>
          <a:endParaRPr lang="en-US"/>
        </a:p>
      </dgm:t>
    </dgm:pt>
    <dgm:pt modelId="{870B6F4D-712B-464A-9688-A8A9619F35DC}" type="pres">
      <dgm:prSet presAssocID="{037826ED-E099-48B2-B56E-8CE1902454AC}" presName="parallelogram3" presStyleLbl="alignNode1" presStyleIdx="2" presStyleCnt="42"/>
      <dgm:spPr/>
      <dgm:t>
        <a:bodyPr/>
        <a:lstStyle/>
        <a:p>
          <a:endParaRPr lang="en-US"/>
        </a:p>
      </dgm:t>
    </dgm:pt>
    <dgm:pt modelId="{3ED9E45E-53E0-4B8F-AB4E-21EFC9022D2D}" type="pres">
      <dgm:prSet presAssocID="{037826ED-E099-48B2-B56E-8CE1902454AC}" presName="parallelogram4" presStyleLbl="alignNode1" presStyleIdx="3" presStyleCnt="42"/>
      <dgm:spPr/>
      <dgm:t>
        <a:bodyPr/>
        <a:lstStyle/>
        <a:p>
          <a:endParaRPr lang="en-US"/>
        </a:p>
      </dgm:t>
    </dgm:pt>
    <dgm:pt modelId="{760A3E13-F359-4734-BAFA-3D909F4E2B7C}" type="pres">
      <dgm:prSet presAssocID="{037826ED-E099-48B2-B56E-8CE1902454AC}" presName="parallelogram5" presStyleLbl="alignNode1" presStyleIdx="4" presStyleCnt="42"/>
      <dgm:spPr/>
      <dgm:t>
        <a:bodyPr/>
        <a:lstStyle/>
        <a:p>
          <a:endParaRPr lang="en-US"/>
        </a:p>
      </dgm:t>
    </dgm:pt>
    <dgm:pt modelId="{EA46F134-1648-460A-A73C-56746A3EAC7D}" type="pres">
      <dgm:prSet presAssocID="{037826ED-E099-48B2-B56E-8CE1902454AC}" presName="parallelogram6" presStyleLbl="alignNode1" presStyleIdx="5" presStyleCnt="42"/>
      <dgm:spPr/>
      <dgm:t>
        <a:bodyPr/>
        <a:lstStyle/>
        <a:p>
          <a:endParaRPr lang="en-US"/>
        </a:p>
      </dgm:t>
    </dgm:pt>
    <dgm:pt modelId="{33BFDB58-EF15-4998-87FA-CAFFD9124AC5}" type="pres">
      <dgm:prSet presAssocID="{037826ED-E099-48B2-B56E-8CE1902454AC}" presName="parallelogram7" presStyleLbl="alignNode1" presStyleIdx="6" presStyleCnt="42"/>
      <dgm:spPr/>
      <dgm:t>
        <a:bodyPr/>
        <a:lstStyle/>
        <a:p>
          <a:endParaRPr lang="en-US"/>
        </a:p>
      </dgm:t>
    </dgm:pt>
    <dgm:pt modelId="{E6DAA85B-12C1-4B5C-97E3-00AAC55F3F28}" type="pres">
      <dgm:prSet presAssocID="{B1D69864-F7D7-4982-8734-6DA021C11624}" presName="sibTrans" presStyleCnt="0"/>
      <dgm:spPr/>
      <dgm:t>
        <a:bodyPr/>
        <a:lstStyle/>
        <a:p>
          <a:endParaRPr lang="en-US"/>
        </a:p>
      </dgm:t>
    </dgm:pt>
    <dgm:pt modelId="{664BE200-1BCB-4FB2-80ED-66E81EC34CD8}" type="pres">
      <dgm:prSet presAssocID="{EE72EAB4-24F1-498C-AD45-B13B3DA2B882}" presName="parenttextcomposite" presStyleCnt="0"/>
      <dgm:spPr/>
      <dgm:t>
        <a:bodyPr/>
        <a:lstStyle/>
        <a:p>
          <a:endParaRPr lang="en-US"/>
        </a:p>
      </dgm:t>
    </dgm:pt>
    <dgm:pt modelId="{926D0A60-BEE5-431D-A6F2-7A5E61B33442}" type="pres">
      <dgm:prSet presAssocID="{EE72EAB4-24F1-498C-AD45-B13B3DA2B882}" presName="parenttext" presStyleLbl="revTx" presStyleIdx="1" presStyleCnt="6" custScaleX="107327" custScaleY="49469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F42FB-B6C6-4275-8862-FB7A41AFA049}" type="pres">
      <dgm:prSet presAssocID="{EE72EAB4-24F1-498C-AD45-B13B3DA2B882}" presName="parallelogramComposite" presStyleCnt="0"/>
      <dgm:spPr/>
      <dgm:t>
        <a:bodyPr/>
        <a:lstStyle/>
        <a:p>
          <a:endParaRPr lang="en-US"/>
        </a:p>
      </dgm:t>
    </dgm:pt>
    <dgm:pt modelId="{401BE05F-64F8-4860-AAA8-2A19CFF6D866}" type="pres">
      <dgm:prSet presAssocID="{EE72EAB4-24F1-498C-AD45-B13B3DA2B882}" presName="parallelogram1" presStyleLbl="alignNode1" presStyleIdx="7" presStyleCnt="42"/>
      <dgm:spPr/>
      <dgm:t>
        <a:bodyPr/>
        <a:lstStyle/>
        <a:p>
          <a:endParaRPr lang="en-US"/>
        </a:p>
      </dgm:t>
    </dgm:pt>
    <dgm:pt modelId="{F8EDD8E0-380B-48E2-AC2D-1605802EFBF2}" type="pres">
      <dgm:prSet presAssocID="{EE72EAB4-24F1-498C-AD45-B13B3DA2B882}" presName="parallelogram2" presStyleLbl="alignNode1" presStyleIdx="8" presStyleCnt="42"/>
      <dgm:spPr/>
      <dgm:t>
        <a:bodyPr/>
        <a:lstStyle/>
        <a:p>
          <a:endParaRPr lang="en-US"/>
        </a:p>
      </dgm:t>
    </dgm:pt>
    <dgm:pt modelId="{BAC62515-BA65-46A0-9431-F3C30C938237}" type="pres">
      <dgm:prSet presAssocID="{EE72EAB4-24F1-498C-AD45-B13B3DA2B882}" presName="parallelogram3" presStyleLbl="alignNode1" presStyleIdx="9" presStyleCnt="42"/>
      <dgm:spPr/>
      <dgm:t>
        <a:bodyPr/>
        <a:lstStyle/>
        <a:p>
          <a:endParaRPr lang="en-US"/>
        </a:p>
      </dgm:t>
    </dgm:pt>
    <dgm:pt modelId="{DF4DE0A5-C04E-4015-9427-8079A8794BC1}" type="pres">
      <dgm:prSet presAssocID="{EE72EAB4-24F1-498C-AD45-B13B3DA2B882}" presName="parallelogram4" presStyleLbl="alignNode1" presStyleIdx="10" presStyleCnt="42"/>
      <dgm:spPr/>
      <dgm:t>
        <a:bodyPr/>
        <a:lstStyle/>
        <a:p>
          <a:endParaRPr lang="en-US"/>
        </a:p>
      </dgm:t>
    </dgm:pt>
    <dgm:pt modelId="{03D8D83A-D146-42FF-93FB-F3B00EB80E24}" type="pres">
      <dgm:prSet presAssocID="{EE72EAB4-24F1-498C-AD45-B13B3DA2B882}" presName="parallelogram5" presStyleLbl="alignNode1" presStyleIdx="11" presStyleCnt="42"/>
      <dgm:spPr/>
      <dgm:t>
        <a:bodyPr/>
        <a:lstStyle/>
        <a:p>
          <a:endParaRPr lang="en-US"/>
        </a:p>
      </dgm:t>
    </dgm:pt>
    <dgm:pt modelId="{82A77679-D6C8-4D0E-A95C-99AAA545F8DF}" type="pres">
      <dgm:prSet presAssocID="{EE72EAB4-24F1-498C-AD45-B13B3DA2B882}" presName="parallelogram6" presStyleLbl="alignNode1" presStyleIdx="12" presStyleCnt="42"/>
      <dgm:spPr/>
      <dgm:t>
        <a:bodyPr/>
        <a:lstStyle/>
        <a:p>
          <a:endParaRPr lang="en-US"/>
        </a:p>
      </dgm:t>
    </dgm:pt>
    <dgm:pt modelId="{1214E470-DDD0-4017-8534-B056C38609E2}" type="pres">
      <dgm:prSet presAssocID="{EE72EAB4-24F1-498C-AD45-B13B3DA2B882}" presName="parallelogram7" presStyleLbl="alignNode1" presStyleIdx="13" presStyleCnt="42"/>
      <dgm:spPr/>
      <dgm:t>
        <a:bodyPr/>
        <a:lstStyle/>
        <a:p>
          <a:endParaRPr lang="en-US"/>
        </a:p>
      </dgm:t>
    </dgm:pt>
    <dgm:pt modelId="{A9C15909-9B5A-421C-802C-4E161CB7E1AF}" type="pres">
      <dgm:prSet presAssocID="{70FBA255-4FFE-4A82-B441-E476252AF8BC}" presName="sibTrans" presStyleCnt="0"/>
      <dgm:spPr/>
      <dgm:t>
        <a:bodyPr/>
        <a:lstStyle/>
        <a:p>
          <a:endParaRPr lang="en-US"/>
        </a:p>
      </dgm:t>
    </dgm:pt>
    <dgm:pt modelId="{6C1E3C66-8323-4D42-AA00-A2736AB221EF}" type="pres">
      <dgm:prSet presAssocID="{650B46C3-F030-4CD2-9EBD-3379E7D51080}" presName="parenttextcomposite" presStyleCnt="0"/>
      <dgm:spPr/>
      <dgm:t>
        <a:bodyPr/>
        <a:lstStyle/>
        <a:p>
          <a:endParaRPr lang="en-US"/>
        </a:p>
      </dgm:t>
    </dgm:pt>
    <dgm:pt modelId="{5B9C6779-788E-448F-9915-07ABA8695572}" type="pres">
      <dgm:prSet presAssocID="{650B46C3-F030-4CD2-9EBD-3379E7D51080}" presName="parenttext" presStyleLbl="revTx" presStyleIdx="2" presStyleCnt="6" custScaleX="10403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8FE3B6-65B8-415F-8AB3-A913CE281457}" type="pres">
      <dgm:prSet presAssocID="{650B46C3-F030-4CD2-9EBD-3379E7D51080}" presName="parallelogramComposite" presStyleCnt="0"/>
      <dgm:spPr/>
      <dgm:t>
        <a:bodyPr/>
        <a:lstStyle/>
        <a:p>
          <a:endParaRPr lang="en-US"/>
        </a:p>
      </dgm:t>
    </dgm:pt>
    <dgm:pt modelId="{0C5CC25B-B1AC-43EB-8496-DA5EE4C0D68F}" type="pres">
      <dgm:prSet presAssocID="{650B46C3-F030-4CD2-9EBD-3379E7D51080}" presName="parallelogram1" presStyleLbl="alignNode1" presStyleIdx="14" presStyleCnt="42"/>
      <dgm:spPr/>
      <dgm:t>
        <a:bodyPr/>
        <a:lstStyle/>
        <a:p>
          <a:endParaRPr lang="en-US"/>
        </a:p>
      </dgm:t>
    </dgm:pt>
    <dgm:pt modelId="{F8642946-5A5F-4886-BC36-BCD5AB0A77AE}" type="pres">
      <dgm:prSet presAssocID="{650B46C3-F030-4CD2-9EBD-3379E7D51080}" presName="parallelogram2" presStyleLbl="alignNode1" presStyleIdx="15" presStyleCnt="42"/>
      <dgm:spPr/>
      <dgm:t>
        <a:bodyPr/>
        <a:lstStyle/>
        <a:p>
          <a:endParaRPr lang="en-US"/>
        </a:p>
      </dgm:t>
    </dgm:pt>
    <dgm:pt modelId="{0F4AD956-364B-4444-B44B-90CFED0C9A64}" type="pres">
      <dgm:prSet presAssocID="{650B46C3-F030-4CD2-9EBD-3379E7D51080}" presName="parallelogram3" presStyleLbl="alignNode1" presStyleIdx="16" presStyleCnt="42"/>
      <dgm:spPr/>
      <dgm:t>
        <a:bodyPr/>
        <a:lstStyle/>
        <a:p>
          <a:endParaRPr lang="en-US"/>
        </a:p>
      </dgm:t>
    </dgm:pt>
    <dgm:pt modelId="{FF6624CB-AD57-49BA-8E45-8D4DC74BB5E7}" type="pres">
      <dgm:prSet presAssocID="{650B46C3-F030-4CD2-9EBD-3379E7D51080}" presName="parallelogram4" presStyleLbl="alignNode1" presStyleIdx="17" presStyleCnt="42"/>
      <dgm:spPr/>
      <dgm:t>
        <a:bodyPr/>
        <a:lstStyle/>
        <a:p>
          <a:endParaRPr lang="en-US"/>
        </a:p>
      </dgm:t>
    </dgm:pt>
    <dgm:pt modelId="{6562B042-6263-496F-8964-63955EC79542}" type="pres">
      <dgm:prSet presAssocID="{650B46C3-F030-4CD2-9EBD-3379E7D51080}" presName="parallelogram5" presStyleLbl="alignNode1" presStyleIdx="18" presStyleCnt="42"/>
      <dgm:spPr/>
      <dgm:t>
        <a:bodyPr/>
        <a:lstStyle/>
        <a:p>
          <a:endParaRPr lang="en-US"/>
        </a:p>
      </dgm:t>
    </dgm:pt>
    <dgm:pt modelId="{5628BE0F-F9C5-473C-B125-E79D438E2E11}" type="pres">
      <dgm:prSet presAssocID="{650B46C3-F030-4CD2-9EBD-3379E7D51080}" presName="parallelogram6" presStyleLbl="alignNode1" presStyleIdx="19" presStyleCnt="42"/>
      <dgm:spPr/>
      <dgm:t>
        <a:bodyPr/>
        <a:lstStyle/>
        <a:p>
          <a:endParaRPr lang="en-US"/>
        </a:p>
      </dgm:t>
    </dgm:pt>
    <dgm:pt modelId="{CCD853CC-D387-47CB-B981-589BB4782772}" type="pres">
      <dgm:prSet presAssocID="{650B46C3-F030-4CD2-9EBD-3379E7D51080}" presName="parallelogram7" presStyleLbl="alignNode1" presStyleIdx="20" presStyleCnt="42"/>
      <dgm:spPr/>
      <dgm:t>
        <a:bodyPr/>
        <a:lstStyle/>
        <a:p>
          <a:endParaRPr lang="en-US"/>
        </a:p>
      </dgm:t>
    </dgm:pt>
    <dgm:pt modelId="{463833CB-B52B-40F0-A022-E9A0580314C5}" type="pres">
      <dgm:prSet presAssocID="{8B5D0D79-7673-4A15-8B77-92D4E2C6DC54}" presName="sibTrans" presStyleCnt="0"/>
      <dgm:spPr/>
      <dgm:t>
        <a:bodyPr/>
        <a:lstStyle/>
        <a:p>
          <a:endParaRPr lang="en-US"/>
        </a:p>
      </dgm:t>
    </dgm:pt>
    <dgm:pt modelId="{BC556F17-58C4-47C3-90D3-405E4E6363BA}" type="pres">
      <dgm:prSet presAssocID="{CA639BB5-E612-4F42-8B18-14A01699EDC1}" presName="parenttextcomposite" presStyleCnt="0"/>
      <dgm:spPr/>
      <dgm:t>
        <a:bodyPr/>
        <a:lstStyle/>
        <a:p>
          <a:endParaRPr lang="en-US"/>
        </a:p>
      </dgm:t>
    </dgm:pt>
    <dgm:pt modelId="{E7ADB9F9-ABFE-4B6A-95B5-2503D02BC7DF}" type="pres">
      <dgm:prSet presAssocID="{CA639BB5-E612-4F42-8B18-14A01699EDC1}" presName="parenttext" presStyleLbl="revTx" presStyleIdx="3" presStyleCnt="6" custScaleX="9777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F5F08-1FC3-46BD-A0EB-D8F09DFD085D}" type="pres">
      <dgm:prSet presAssocID="{CA639BB5-E612-4F42-8B18-14A01699EDC1}" presName="parallelogramComposite" presStyleCnt="0"/>
      <dgm:spPr/>
      <dgm:t>
        <a:bodyPr/>
        <a:lstStyle/>
        <a:p>
          <a:endParaRPr lang="en-US"/>
        </a:p>
      </dgm:t>
    </dgm:pt>
    <dgm:pt modelId="{F6A6C3C2-D7C5-4C74-B01F-66AE30196B5D}" type="pres">
      <dgm:prSet presAssocID="{CA639BB5-E612-4F42-8B18-14A01699EDC1}" presName="parallelogram1" presStyleLbl="alignNode1" presStyleIdx="21" presStyleCnt="42"/>
      <dgm:spPr/>
      <dgm:t>
        <a:bodyPr/>
        <a:lstStyle/>
        <a:p>
          <a:endParaRPr lang="en-US"/>
        </a:p>
      </dgm:t>
    </dgm:pt>
    <dgm:pt modelId="{9400B3E4-0719-46E1-95B3-705EF692A549}" type="pres">
      <dgm:prSet presAssocID="{CA639BB5-E612-4F42-8B18-14A01699EDC1}" presName="parallelogram2" presStyleLbl="alignNode1" presStyleIdx="22" presStyleCnt="42"/>
      <dgm:spPr/>
      <dgm:t>
        <a:bodyPr/>
        <a:lstStyle/>
        <a:p>
          <a:endParaRPr lang="en-US"/>
        </a:p>
      </dgm:t>
    </dgm:pt>
    <dgm:pt modelId="{66185A2A-15E6-40B2-8240-68D65C8B00AF}" type="pres">
      <dgm:prSet presAssocID="{CA639BB5-E612-4F42-8B18-14A01699EDC1}" presName="parallelogram3" presStyleLbl="alignNode1" presStyleIdx="23" presStyleCnt="42"/>
      <dgm:spPr/>
      <dgm:t>
        <a:bodyPr/>
        <a:lstStyle/>
        <a:p>
          <a:endParaRPr lang="en-US"/>
        </a:p>
      </dgm:t>
    </dgm:pt>
    <dgm:pt modelId="{9096E74D-BC54-4518-8EB9-839134DC100D}" type="pres">
      <dgm:prSet presAssocID="{CA639BB5-E612-4F42-8B18-14A01699EDC1}" presName="parallelogram4" presStyleLbl="alignNode1" presStyleIdx="24" presStyleCnt="42"/>
      <dgm:spPr/>
      <dgm:t>
        <a:bodyPr/>
        <a:lstStyle/>
        <a:p>
          <a:endParaRPr lang="en-US"/>
        </a:p>
      </dgm:t>
    </dgm:pt>
    <dgm:pt modelId="{75C3CDA0-F6E3-4D92-A6DD-B56388EFDF50}" type="pres">
      <dgm:prSet presAssocID="{CA639BB5-E612-4F42-8B18-14A01699EDC1}" presName="parallelogram5" presStyleLbl="alignNode1" presStyleIdx="25" presStyleCnt="42"/>
      <dgm:spPr/>
      <dgm:t>
        <a:bodyPr/>
        <a:lstStyle/>
        <a:p>
          <a:endParaRPr lang="en-US"/>
        </a:p>
      </dgm:t>
    </dgm:pt>
    <dgm:pt modelId="{047BD8C9-6D3F-482E-9CED-5B7A6D6B6991}" type="pres">
      <dgm:prSet presAssocID="{CA639BB5-E612-4F42-8B18-14A01699EDC1}" presName="parallelogram6" presStyleLbl="alignNode1" presStyleIdx="26" presStyleCnt="42"/>
      <dgm:spPr/>
      <dgm:t>
        <a:bodyPr/>
        <a:lstStyle/>
        <a:p>
          <a:endParaRPr lang="en-US"/>
        </a:p>
      </dgm:t>
    </dgm:pt>
    <dgm:pt modelId="{057C29F6-B800-458A-B897-514724861D8E}" type="pres">
      <dgm:prSet presAssocID="{CA639BB5-E612-4F42-8B18-14A01699EDC1}" presName="parallelogram7" presStyleLbl="alignNode1" presStyleIdx="27" presStyleCnt="42"/>
      <dgm:spPr/>
      <dgm:t>
        <a:bodyPr/>
        <a:lstStyle/>
        <a:p>
          <a:endParaRPr lang="en-US"/>
        </a:p>
      </dgm:t>
    </dgm:pt>
    <dgm:pt modelId="{1364132A-EAB1-4820-9F1A-40C951DC49A1}" type="pres">
      <dgm:prSet presAssocID="{C6210334-45B9-4158-AAC3-0C767011A2C5}" presName="sibTrans" presStyleCnt="0"/>
      <dgm:spPr/>
      <dgm:t>
        <a:bodyPr/>
        <a:lstStyle/>
        <a:p>
          <a:endParaRPr lang="en-US"/>
        </a:p>
      </dgm:t>
    </dgm:pt>
    <dgm:pt modelId="{C9F478FD-FBA6-489C-9B02-3B93A9A1E921}" type="pres">
      <dgm:prSet presAssocID="{5F982CA2-4912-4317-BBBF-A8CF9DBEFB67}" presName="parenttextcomposite" presStyleCnt="0"/>
      <dgm:spPr/>
      <dgm:t>
        <a:bodyPr/>
        <a:lstStyle/>
        <a:p>
          <a:endParaRPr lang="en-US"/>
        </a:p>
      </dgm:t>
    </dgm:pt>
    <dgm:pt modelId="{E90286E0-928D-4E86-8EBD-74469A91C7E4}" type="pres">
      <dgm:prSet presAssocID="{5F982CA2-4912-4317-BBBF-A8CF9DBEFB67}" presName="parenttext" presStyleLbl="revTx" presStyleIdx="4" presStyleCnt="6" custScaleX="105266" custScaleY="8964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86F6A5-ED67-4E80-B37A-CBC50D09CB5F}" type="pres">
      <dgm:prSet presAssocID="{5F982CA2-4912-4317-BBBF-A8CF9DBEFB67}" presName="parallelogramComposite" presStyleCnt="0"/>
      <dgm:spPr/>
      <dgm:t>
        <a:bodyPr/>
        <a:lstStyle/>
        <a:p>
          <a:endParaRPr lang="en-US"/>
        </a:p>
      </dgm:t>
    </dgm:pt>
    <dgm:pt modelId="{A8E50148-61C1-49C0-BD6A-3C1FB1863FB9}" type="pres">
      <dgm:prSet presAssocID="{5F982CA2-4912-4317-BBBF-A8CF9DBEFB67}" presName="parallelogram1" presStyleLbl="alignNode1" presStyleIdx="28" presStyleCnt="42"/>
      <dgm:spPr/>
      <dgm:t>
        <a:bodyPr/>
        <a:lstStyle/>
        <a:p>
          <a:endParaRPr lang="en-US"/>
        </a:p>
      </dgm:t>
    </dgm:pt>
    <dgm:pt modelId="{8B7B116E-393B-492B-9740-72DFA8C31C70}" type="pres">
      <dgm:prSet presAssocID="{5F982CA2-4912-4317-BBBF-A8CF9DBEFB67}" presName="parallelogram2" presStyleLbl="alignNode1" presStyleIdx="29" presStyleCnt="42"/>
      <dgm:spPr/>
      <dgm:t>
        <a:bodyPr/>
        <a:lstStyle/>
        <a:p>
          <a:endParaRPr lang="en-US"/>
        </a:p>
      </dgm:t>
    </dgm:pt>
    <dgm:pt modelId="{80D4B3B1-301C-49CF-9376-B59088427F3B}" type="pres">
      <dgm:prSet presAssocID="{5F982CA2-4912-4317-BBBF-A8CF9DBEFB67}" presName="parallelogram3" presStyleLbl="alignNode1" presStyleIdx="30" presStyleCnt="42"/>
      <dgm:spPr/>
      <dgm:t>
        <a:bodyPr/>
        <a:lstStyle/>
        <a:p>
          <a:endParaRPr lang="en-US"/>
        </a:p>
      </dgm:t>
    </dgm:pt>
    <dgm:pt modelId="{7A82AAC7-22F3-476B-AC18-27002BF2F41D}" type="pres">
      <dgm:prSet presAssocID="{5F982CA2-4912-4317-BBBF-A8CF9DBEFB67}" presName="parallelogram4" presStyleLbl="alignNode1" presStyleIdx="31" presStyleCnt="42"/>
      <dgm:spPr/>
      <dgm:t>
        <a:bodyPr/>
        <a:lstStyle/>
        <a:p>
          <a:endParaRPr lang="en-US"/>
        </a:p>
      </dgm:t>
    </dgm:pt>
    <dgm:pt modelId="{14EB6951-127A-4816-8457-991B45169D01}" type="pres">
      <dgm:prSet presAssocID="{5F982CA2-4912-4317-BBBF-A8CF9DBEFB67}" presName="parallelogram5" presStyleLbl="alignNode1" presStyleIdx="32" presStyleCnt="42"/>
      <dgm:spPr/>
      <dgm:t>
        <a:bodyPr/>
        <a:lstStyle/>
        <a:p>
          <a:endParaRPr lang="en-US"/>
        </a:p>
      </dgm:t>
    </dgm:pt>
    <dgm:pt modelId="{3848ABCA-8CE5-46C3-9B6E-93927C655007}" type="pres">
      <dgm:prSet presAssocID="{5F982CA2-4912-4317-BBBF-A8CF9DBEFB67}" presName="parallelogram6" presStyleLbl="alignNode1" presStyleIdx="33" presStyleCnt="42"/>
      <dgm:spPr/>
      <dgm:t>
        <a:bodyPr/>
        <a:lstStyle/>
        <a:p>
          <a:endParaRPr lang="en-US"/>
        </a:p>
      </dgm:t>
    </dgm:pt>
    <dgm:pt modelId="{0FC434B3-0738-4DC4-80D4-F6F777730DD8}" type="pres">
      <dgm:prSet presAssocID="{5F982CA2-4912-4317-BBBF-A8CF9DBEFB67}" presName="parallelogram7" presStyleLbl="alignNode1" presStyleIdx="34" presStyleCnt="42"/>
      <dgm:spPr/>
      <dgm:t>
        <a:bodyPr/>
        <a:lstStyle/>
        <a:p>
          <a:endParaRPr lang="en-US"/>
        </a:p>
      </dgm:t>
    </dgm:pt>
    <dgm:pt modelId="{BE2B43EB-A1A6-4690-BD6A-ABF17C778860}" type="pres">
      <dgm:prSet presAssocID="{FA95B460-6EF1-4756-AE88-2065C6BF4057}" presName="sibTrans" presStyleCnt="0"/>
      <dgm:spPr/>
      <dgm:t>
        <a:bodyPr/>
        <a:lstStyle/>
        <a:p>
          <a:endParaRPr lang="en-US"/>
        </a:p>
      </dgm:t>
    </dgm:pt>
    <dgm:pt modelId="{F946EE54-ECBF-43B0-AB35-C316F225DC5C}" type="pres">
      <dgm:prSet presAssocID="{AFB6D425-E496-4EC4-909D-295AB3B2B3AC}" presName="parenttextcomposite" presStyleCnt="0"/>
      <dgm:spPr/>
      <dgm:t>
        <a:bodyPr/>
        <a:lstStyle/>
        <a:p>
          <a:endParaRPr lang="en-US"/>
        </a:p>
      </dgm:t>
    </dgm:pt>
    <dgm:pt modelId="{089681F7-8188-4C93-AE6C-9D7DFD5792C7}" type="pres">
      <dgm:prSet presAssocID="{AFB6D425-E496-4EC4-909D-295AB3B2B3AC}" presName="parenttext" presStyleLbl="revTx" presStyleIdx="5" presStyleCnt="6" custScaleX="107483" custScaleY="8893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9832C-FCEF-4D53-B262-5DD9FCA23629}" type="pres">
      <dgm:prSet presAssocID="{AFB6D425-E496-4EC4-909D-295AB3B2B3AC}" presName="parallelogramComposite" presStyleCnt="0"/>
      <dgm:spPr/>
      <dgm:t>
        <a:bodyPr/>
        <a:lstStyle/>
        <a:p>
          <a:endParaRPr lang="en-US"/>
        </a:p>
      </dgm:t>
    </dgm:pt>
    <dgm:pt modelId="{BFC32259-81AE-4171-962A-61F4D10BF8D9}" type="pres">
      <dgm:prSet presAssocID="{AFB6D425-E496-4EC4-909D-295AB3B2B3AC}" presName="parallelogram1" presStyleLbl="alignNode1" presStyleIdx="35" presStyleCnt="42"/>
      <dgm:spPr/>
      <dgm:t>
        <a:bodyPr/>
        <a:lstStyle/>
        <a:p>
          <a:endParaRPr lang="en-US"/>
        </a:p>
      </dgm:t>
    </dgm:pt>
    <dgm:pt modelId="{D4C305AD-2757-412B-A014-FC7095468F72}" type="pres">
      <dgm:prSet presAssocID="{AFB6D425-E496-4EC4-909D-295AB3B2B3AC}" presName="parallelogram2" presStyleLbl="alignNode1" presStyleIdx="36" presStyleCnt="42"/>
      <dgm:spPr/>
      <dgm:t>
        <a:bodyPr/>
        <a:lstStyle/>
        <a:p>
          <a:endParaRPr lang="en-US"/>
        </a:p>
      </dgm:t>
    </dgm:pt>
    <dgm:pt modelId="{162E305E-5A1B-4E63-98A8-C148DFC5657A}" type="pres">
      <dgm:prSet presAssocID="{AFB6D425-E496-4EC4-909D-295AB3B2B3AC}" presName="parallelogram3" presStyleLbl="alignNode1" presStyleIdx="37" presStyleCnt="42"/>
      <dgm:spPr/>
      <dgm:t>
        <a:bodyPr/>
        <a:lstStyle/>
        <a:p>
          <a:endParaRPr lang="en-US"/>
        </a:p>
      </dgm:t>
    </dgm:pt>
    <dgm:pt modelId="{D9373175-D09F-4AB9-AA2D-830711A53E38}" type="pres">
      <dgm:prSet presAssocID="{AFB6D425-E496-4EC4-909D-295AB3B2B3AC}" presName="parallelogram4" presStyleLbl="alignNode1" presStyleIdx="38" presStyleCnt="42"/>
      <dgm:spPr/>
      <dgm:t>
        <a:bodyPr/>
        <a:lstStyle/>
        <a:p>
          <a:endParaRPr lang="en-US"/>
        </a:p>
      </dgm:t>
    </dgm:pt>
    <dgm:pt modelId="{E1D07B54-CAA5-4F70-A2A7-43F7BDF9C4D2}" type="pres">
      <dgm:prSet presAssocID="{AFB6D425-E496-4EC4-909D-295AB3B2B3AC}" presName="parallelogram5" presStyleLbl="alignNode1" presStyleIdx="39" presStyleCnt="42"/>
      <dgm:spPr/>
      <dgm:t>
        <a:bodyPr/>
        <a:lstStyle/>
        <a:p>
          <a:endParaRPr lang="en-US"/>
        </a:p>
      </dgm:t>
    </dgm:pt>
    <dgm:pt modelId="{412E4A6E-1E45-4F50-AAC9-CC9E86826A92}" type="pres">
      <dgm:prSet presAssocID="{AFB6D425-E496-4EC4-909D-295AB3B2B3AC}" presName="parallelogram6" presStyleLbl="alignNode1" presStyleIdx="40" presStyleCnt="42"/>
      <dgm:spPr/>
      <dgm:t>
        <a:bodyPr/>
        <a:lstStyle/>
        <a:p>
          <a:endParaRPr lang="en-US"/>
        </a:p>
      </dgm:t>
    </dgm:pt>
    <dgm:pt modelId="{4FCB19D5-1845-462F-876F-7AA97564A0EA}" type="pres">
      <dgm:prSet presAssocID="{AFB6D425-E496-4EC4-909D-295AB3B2B3AC}" presName="parallelogram7" presStyleLbl="alignNode1" presStyleIdx="41" presStyleCnt="42"/>
      <dgm:spPr/>
      <dgm:t>
        <a:bodyPr/>
        <a:lstStyle/>
        <a:p>
          <a:endParaRPr lang="en-US"/>
        </a:p>
      </dgm:t>
    </dgm:pt>
  </dgm:ptLst>
  <dgm:cxnLst>
    <dgm:cxn modelId="{00CA8B8E-256D-4B3B-AC76-89308AA18842}" type="presOf" srcId="{EE72EAB4-24F1-498C-AD45-B13B3DA2B882}" destId="{926D0A60-BEE5-431D-A6F2-7A5E61B33442}" srcOrd="0" destOrd="0" presId="urn:microsoft.com/office/officeart/2008/layout/VerticalAccentList"/>
    <dgm:cxn modelId="{4FD3FA83-3148-4C9E-B700-2ECAD801D16E}" srcId="{18DB64ED-9FC1-4B0B-A561-02B5EC6AB475}" destId="{AFB6D425-E496-4EC4-909D-295AB3B2B3AC}" srcOrd="5" destOrd="0" parTransId="{9C9CD8A1-F7BF-4C3E-A6D2-0F4CC2766BD8}" sibTransId="{69BCE4EA-C353-423A-AEAE-6EC9FFB86188}"/>
    <dgm:cxn modelId="{BC749FC7-3011-4735-917D-7A8A8E25A0FA}" type="presOf" srcId="{037826ED-E099-48B2-B56E-8CE1902454AC}" destId="{ACDEADBB-82C4-4D36-9501-CA26E24F253E}" srcOrd="0" destOrd="0" presId="urn:microsoft.com/office/officeart/2008/layout/VerticalAccentList"/>
    <dgm:cxn modelId="{9E1E2277-B8CD-4C2B-9305-224190838F65}" srcId="{18DB64ED-9FC1-4B0B-A561-02B5EC6AB475}" destId="{EE72EAB4-24F1-498C-AD45-B13B3DA2B882}" srcOrd="1" destOrd="0" parTransId="{D6E3F8C5-C9CB-4740-91AD-3F4B1E57A0EB}" sibTransId="{70FBA255-4FFE-4A82-B441-E476252AF8BC}"/>
    <dgm:cxn modelId="{ABFA990F-5590-4966-9B01-63E32CCDA585}" srcId="{18DB64ED-9FC1-4B0B-A561-02B5EC6AB475}" destId="{037826ED-E099-48B2-B56E-8CE1902454AC}" srcOrd="0" destOrd="0" parTransId="{D9E23156-9F90-4C51-A0ED-85B51C2ACB05}" sibTransId="{B1D69864-F7D7-4982-8734-6DA021C11624}"/>
    <dgm:cxn modelId="{2440AE65-44A0-4D50-88FE-E2968198B247}" type="presOf" srcId="{650B46C3-F030-4CD2-9EBD-3379E7D51080}" destId="{5B9C6779-788E-448F-9915-07ABA8695572}" srcOrd="0" destOrd="0" presId="urn:microsoft.com/office/officeart/2008/layout/VerticalAccentList"/>
    <dgm:cxn modelId="{923315D9-AC5B-42FD-84B7-8AB344C99FC0}" srcId="{18DB64ED-9FC1-4B0B-A561-02B5EC6AB475}" destId="{650B46C3-F030-4CD2-9EBD-3379E7D51080}" srcOrd="2" destOrd="0" parTransId="{D7542B33-9608-4066-914F-CB569A4C31DD}" sibTransId="{8B5D0D79-7673-4A15-8B77-92D4E2C6DC54}"/>
    <dgm:cxn modelId="{8C5EDDEB-AD4B-470A-89A1-1E23366687D9}" type="presOf" srcId="{CA639BB5-E612-4F42-8B18-14A01699EDC1}" destId="{E7ADB9F9-ABFE-4B6A-95B5-2503D02BC7DF}" srcOrd="0" destOrd="0" presId="urn:microsoft.com/office/officeart/2008/layout/VerticalAccentList"/>
    <dgm:cxn modelId="{C1B5A59C-59ED-458C-B1CE-296E748D3D7B}" srcId="{18DB64ED-9FC1-4B0B-A561-02B5EC6AB475}" destId="{5F982CA2-4912-4317-BBBF-A8CF9DBEFB67}" srcOrd="4" destOrd="0" parTransId="{49CB93EB-C287-4BC7-BF4B-E882D8E1F30B}" sibTransId="{FA95B460-6EF1-4756-AE88-2065C6BF4057}"/>
    <dgm:cxn modelId="{92CFEEEB-8D78-4D05-83B2-D56160E9ADDC}" type="presOf" srcId="{18DB64ED-9FC1-4B0B-A561-02B5EC6AB475}" destId="{E0FA8119-FAF4-4E61-9C97-786083F834A1}" srcOrd="0" destOrd="0" presId="urn:microsoft.com/office/officeart/2008/layout/VerticalAccentList"/>
    <dgm:cxn modelId="{B3BE32AA-6641-477D-BE19-E5EA847127A4}" type="presOf" srcId="{AFB6D425-E496-4EC4-909D-295AB3B2B3AC}" destId="{089681F7-8188-4C93-AE6C-9D7DFD5792C7}" srcOrd="0" destOrd="0" presId="urn:microsoft.com/office/officeart/2008/layout/VerticalAccentList"/>
    <dgm:cxn modelId="{80BB6633-8102-458B-8495-8696924BC4A2}" type="presOf" srcId="{5F982CA2-4912-4317-BBBF-A8CF9DBEFB67}" destId="{E90286E0-928D-4E86-8EBD-74469A91C7E4}" srcOrd="0" destOrd="0" presId="urn:microsoft.com/office/officeart/2008/layout/VerticalAccentList"/>
    <dgm:cxn modelId="{43F6D521-04FE-4F3B-8167-7FE0F84B5F99}" srcId="{18DB64ED-9FC1-4B0B-A561-02B5EC6AB475}" destId="{CA639BB5-E612-4F42-8B18-14A01699EDC1}" srcOrd="3" destOrd="0" parTransId="{1293321E-7CEB-499C-904C-D2DA8128AF6B}" sibTransId="{C6210334-45B9-4158-AAC3-0C767011A2C5}"/>
    <dgm:cxn modelId="{BDD0AF7E-B3E9-4087-BCE2-25AF353ABEAA}" type="presParOf" srcId="{E0FA8119-FAF4-4E61-9C97-786083F834A1}" destId="{0FF02DA6-658D-430A-886B-5D8944D4DF4C}" srcOrd="0" destOrd="0" presId="urn:microsoft.com/office/officeart/2008/layout/VerticalAccentList"/>
    <dgm:cxn modelId="{C6628D56-1922-4559-82C4-DAE0EA1EE26C}" type="presParOf" srcId="{0FF02DA6-658D-430A-886B-5D8944D4DF4C}" destId="{ACDEADBB-82C4-4D36-9501-CA26E24F253E}" srcOrd="0" destOrd="0" presId="urn:microsoft.com/office/officeart/2008/layout/VerticalAccentList"/>
    <dgm:cxn modelId="{189B9070-D18C-4D61-88A1-FCD2494186F2}" type="presParOf" srcId="{E0FA8119-FAF4-4E61-9C97-786083F834A1}" destId="{ADFE1572-9026-45F2-9B8E-7F1DACDA9578}" srcOrd="1" destOrd="0" presId="urn:microsoft.com/office/officeart/2008/layout/VerticalAccentList"/>
    <dgm:cxn modelId="{F019FC4C-3876-4E34-98D6-7E93CF8C5119}" type="presParOf" srcId="{ADFE1572-9026-45F2-9B8E-7F1DACDA9578}" destId="{F0CD4028-4E42-46CA-8F6C-FA88B31B5015}" srcOrd="0" destOrd="0" presId="urn:microsoft.com/office/officeart/2008/layout/VerticalAccentList"/>
    <dgm:cxn modelId="{589213F8-F93A-46B3-AED7-DF9E18AEC7BB}" type="presParOf" srcId="{ADFE1572-9026-45F2-9B8E-7F1DACDA9578}" destId="{9CFF5662-2EFC-4CD0-8A04-2A99FDEB5C91}" srcOrd="1" destOrd="0" presId="urn:microsoft.com/office/officeart/2008/layout/VerticalAccentList"/>
    <dgm:cxn modelId="{5A8FF834-E1E6-4C73-B6C4-30DBB85AB634}" type="presParOf" srcId="{ADFE1572-9026-45F2-9B8E-7F1DACDA9578}" destId="{870B6F4D-712B-464A-9688-A8A9619F35DC}" srcOrd="2" destOrd="0" presId="urn:microsoft.com/office/officeart/2008/layout/VerticalAccentList"/>
    <dgm:cxn modelId="{3CAE00CF-4798-43E5-ACDD-E2F17FB2FA03}" type="presParOf" srcId="{ADFE1572-9026-45F2-9B8E-7F1DACDA9578}" destId="{3ED9E45E-53E0-4B8F-AB4E-21EFC9022D2D}" srcOrd="3" destOrd="0" presId="urn:microsoft.com/office/officeart/2008/layout/VerticalAccentList"/>
    <dgm:cxn modelId="{3F9DEC61-6AFA-4BE1-90C8-EAAD70861AA9}" type="presParOf" srcId="{ADFE1572-9026-45F2-9B8E-7F1DACDA9578}" destId="{760A3E13-F359-4734-BAFA-3D909F4E2B7C}" srcOrd="4" destOrd="0" presId="urn:microsoft.com/office/officeart/2008/layout/VerticalAccentList"/>
    <dgm:cxn modelId="{90871FE5-C91B-4D4E-B3C7-79515FE1E35D}" type="presParOf" srcId="{ADFE1572-9026-45F2-9B8E-7F1DACDA9578}" destId="{EA46F134-1648-460A-A73C-56746A3EAC7D}" srcOrd="5" destOrd="0" presId="urn:microsoft.com/office/officeart/2008/layout/VerticalAccentList"/>
    <dgm:cxn modelId="{C9804F95-8203-4ADD-8525-7A83777A18C1}" type="presParOf" srcId="{ADFE1572-9026-45F2-9B8E-7F1DACDA9578}" destId="{33BFDB58-EF15-4998-87FA-CAFFD9124AC5}" srcOrd="6" destOrd="0" presId="urn:microsoft.com/office/officeart/2008/layout/VerticalAccentList"/>
    <dgm:cxn modelId="{1B0F9D46-929F-4E7E-9372-EC4E7352548F}" type="presParOf" srcId="{E0FA8119-FAF4-4E61-9C97-786083F834A1}" destId="{E6DAA85B-12C1-4B5C-97E3-00AAC55F3F28}" srcOrd="2" destOrd="0" presId="urn:microsoft.com/office/officeart/2008/layout/VerticalAccentList"/>
    <dgm:cxn modelId="{9F337B99-D435-4291-82C8-2A947CC110E6}" type="presParOf" srcId="{E0FA8119-FAF4-4E61-9C97-786083F834A1}" destId="{664BE200-1BCB-4FB2-80ED-66E81EC34CD8}" srcOrd="3" destOrd="0" presId="urn:microsoft.com/office/officeart/2008/layout/VerticalAccentList"/>
    <dgm:cxn modelId="{C2352176-C028-4471-9159-406E8E23C26D}" type="presParOf" srcId="{664BE200-1BCB-4FB2-80ED-66E81EC34CD8}" destId="{926D0A60-BEE5-431D-A6F2-7A5E61B33442}" srcOrd="0" destOrd="0" presId="urn:microsoft.com/office/officeart/2008/layout/VerticalAccentList"/>
    <dgm:cxn modelId="{BF432ADF-069E-41B2-9148-4253AFF313D9}" type="presParOf" srcId="{E0FA8119-FAF4-4E61-9C97-786083F834A1}" destId="{D84F42FB-B6C6-4275-8862-FB7A41AFA049}" srcOrd="4" destOrd="0" presId="urn:microsoft.com/office/officeart/2008/layout/VerticalAccentList"/>
    <dgm:cxn modelId="{A38BD595-B510-47AC-A1DF-894C1C7BCBEC}" type="presParOf" srcId="{D84F42FB-B6C6-4275-8862-FB7A41AFA049}" destId="{401BE05F-64F8-4860-AAA8-2A19CFF6D866}" srcOrd="0" destOrd="0" presId="urn:microsoft.com/office/officeart/2008/layout/VerticalAccentList"/>
    <dgm:cxn modelId="{27845CE7-79EC-431E-868F-91EBE3E9E3D3}" type="presParOf" srcId="{D84F42FB-B6C6-4275-8862-FB7A41AFA049}" destId="{F8EDD8E0-380B-48E2-AC2D-1605802EFBF2}" srcOrd="1" destOrd="0" presId="urn:microsoft.com/office/officeart/2008/layout/VerticalAccentList"/>
    <dgm:cxn modelId="{F1EFAB3A-6083-43BF-8D0F-CE5C0209A83D}" type="presParOf" srcId="{D84F42FB-B6C6-4275-8862-FB7A41AFA049}" destId="{BAC62515-BA65-46A0-9431-F3C30C938237}" srcOrd="2" destOrd="0" presId="urn:microsoft.com/office/officeart/2008/layout/VerticalAccentList"/>
    <dgm:cxn modelId="{A858F5E5-D639-40CB-9E5E-77FFEC20D865}" type="presParOf" srcId="{D84F42FB-B6C6-4275-8862-FB7A41AFA049}" destId="{DF4DE0A5-C04E-4015-9427-8079A8794BC1}" srcOrd="3" destOrd="0" presId="urn:microsoft.com/office/officeart/2008/layout/VerticalAccentList"/>
    <dgm:cxn modelId="{560A53DE-2FBF-44CD-B53F-E4FF8147BE1F}" type="presParOf" srcId="{D84F42FB-B6C6-4275-8862-FB7A41AFA049}" destId="{03D8D83A-D146-42FF-93FB-F3B00EB80E24}" srcOrd="4" destOrd="0" presId="urn:microsoft.com/office/officeart/2008/layout/VerticalAccentList"/>
    <dgm:cxn modelId="{B434A1CC-6CAF-4A46-B392-08F7832C93A5}" type="presParOf" srcId="{D84F42FB-B6C6-4275-8862-FB7A41AFA049}" destId="{82A77679-D6C8-4D0E-A95C-99AAA545F8DF}" srcOrd="5" destOrd="0" presId="urn:microsoft.com/office/officeart/2008/layout/VerticalAccentList"/>
    <dgm:cxn modelId="{9D1E03C2-BD7B-43DF-97B3-630D9C09669C}" type="presParOf" srcId="{D84F42FB-B6C6-4275-8862-FB7A41AFA049}" destId="{1214E470-DDD0-4017-8534-B056C38609E2}" srcOrd="6" destOrd="0" presId="urn:microsoft.com/office/officeart/2008/layout/VerticalAccentList"/>
    <dgm:cxn modelId="{4AB20EF6-CBC6-431F-BA79-F00205F81E0A}" type="presParOf" srcId="{E0FA8119-FAF4-4E61-9C97-786083F834A1}" destId="{A9C15909-9B5A-421C-802C-4E161CB7E1AF}" srcOrd="5" destOrd="0" presId="urn:microsoft.com/office/officeart/2008/layout/VerticalAccentList"/>
    <dgm:cxn modelId="{81296489-37E9-4EAA-B931-E2BFED09DDE5}" type="presParOf" srcId="{E0FA8119-FAF4-4E61-9C97-786083F834A1}" destId="{6C1E3C66-8323-4D42-AA00-A2736AB221EF}" srcOrd="6" destOrd="0" presId="urn:microsoft.com/office/officeart/2008/layout/VerticalAccentList"/>
    <dgm:cxn modelId="{DEEC0125-FDBC-4B65-A440-8A48F1C59262}" type="presParOf" srcId="{6C1E3C66-8323-4D42-AA00-A2736AB221EF}" destId="{5B9C6779-788E-448F-9915-07ABA8695572}" srcOrd="0" destOrd="0" presId="urn:microsoft.com/office/officeart/2008/layout/VerticalAccentList"/>
    <dgm:cxn modelId="{0C55696A-7F78-455B-B436-4BEBFF6E8088}" type="presParOf" srcId="{E0FA8119-FAF4-4E61-9C97-786083F834A1}" destId="{888FE3B6-65B8-415F-8AB3-A913CE281457}" srcOrd="7" destOrd="0" presId="urn:microsoft.com/office/officeart/2008/layout/VerticalAccentList"/>
    <dgm:cxn modelId="{DF26F1E4-DDF7-478F-BAB8-65B38E2E7CD8}" type="presParOf" srcId="{888FE3B6-65B8-415F-8AB3-A913CE281457}" destId="{0C5CC25B-B1AC-43EB-8496-DA5EE4C0D68F}" srcOrd="0" destOrd="0" presId="urn:microsoft.com/office/officeart/2008/layout/VerticalAccentList"/>
    <dgm:cxn modelId="{CC6BCABC-2191-43F2-9924-30400722D993}" type="presParOf" srcId="{888FE3B6-65B8-415F-8AB3-A913CE281457}" destId="{F8642946-5A5F-4886-BC36-BCD5AB0A77AE}" srcOrd="1" destOrd="0" presId="urn:microsoft.com/office/officeart/2008/layout/VerticalAccentList"/>
    <dgm:cxn modelId="{434849C1-C456-435A-806B-D18EB0ECC754}" type="presParOf" srcId="{888FE3B6-65B8-415F-8AB3-A913CE281457}" destId="{0F4AD956-364B-4444-B44B-90CFED0C9A64}" srcOrd="2" destOrd="0" presId="urn:microsoft.com/office/officeart/2008/layout/VerticalAccentList"/>
    <dgm:cxn modelId="{7F805919-B06D-43C9-80F3-65F89CA1F10C}" type="presParOf" srcId="{888FE3B6-65B8-415F-8AB3-A913CE281457}" destId="{FF6624CB-AD57-49BA-8E45-8D4DC74BB5E7}" srcOrd="3" destOrd="0" presId="urn:microsoft.com/office/officeart/2008/layout/VerticalAccentList"/>
    <dgm:cxn modelId="{C2CD1EC7-91AD-4160-BB3D-D33468F9FAFC}" type="presParOf" srcId="{888FE3B6-65B8-415F-8AB3-A913CE281457}" destId="{6562B042-6263-496F-8964-63955EC79542}" srcOrd="4" destOrd="0" presId="urn:microsoft.com/office/officeart/2008/layout/VerticalAccentList"/>
    <dgm:cxn modelId="{57DB19E7-E211-47E5-B1BC-876C9F4F1C51}" type="presParOf" srcId="{888FE3B6-65B8-415F-8AB3-A913CE281457}" destId="{5628BE0F-F9C5-473C-B125-E79D438E2E11}" srcOrd="5" destOrd="0" presId="urn:microsoft.com/office/officeart/2008/layout/VerticalAccentList"/>
    <dgm:cxn modelId="{58A8EED2-53E5-4AA3-90D3-EEE94FE8DE82}" type="presParOf" srcId="{888FE3B6-65B8-415F-8AB3-A913CE281457}" destId="{CCD853CC-D387-47CB-B981-589BB4782772}" srcOrd="6" destOrd="0" presId="urn:microsoft.com/office/officeart/2008/layout/VerticalAccentList"/>
    <dgm:cxn modelId="{B75D07D5-11C3-4569-8C3C-FDE627070EC4}" type="presParOf" srcId="{E0FA8119-FAF4-4E61-9C97-786083F834A1}" destId="{463833CB-B52B-40F0-A022-E9A0580314C5}" srcOrd="8" destOrd="0" presId="urn:microsoft.com/office/officeart/2008/layout/VerticalAccentList"/>
    <dgm:cxn modelId="{537CC57F-DD17-4980-8544-CDE47C62DA39}" type="presParOf" srcId="{E0FA8119-FAF4-4E61-9C97-786083F834A1}" destId="{BC556F17-58C4-47C3-90D3-405E4E6363BA}" srcOrd="9" destOrd="0" presId="urn:microsoft.com/office/officeart/2008/layout/VerticalAccentList"/>
    <dgm:cxn modelId="{4AD927FD-1C27-41B1-974F-B616A45F71AE}" type="presParOf" srcId="{BC556F17-58C4-47C3-90D3-405E4E6363BA}" destId="{E7ADB9F9-ABFE-4B6A-95B5-2503D02BC7DF}" srcOrd="0" destOrd="0" presId="urn:microsoft.com/office/officeart/2008/layout/VerticalAccentList"/>
    <dgm:cxn modelId="{A5069698-E9DF-4A4F-9F22-195D378319E4}" type="presParOf" srcId="{E0FA8119-FAF4-4E61-9C97-786083F834A1}" destId="{384F5F08-1FC3-46BD-A0EB-D8F09DFD085D}" srcOrd="10" destOrd="0" presId="urn:microsoft.com/office/officeart/2008/layout/VerticalAccentList"/>
    <dgm:cxn modelId="{D7733F6C-8594-4742-9E2C-5D9F6F7CAF9F}" type="presParOf" srcId="{384F5F08-1FC3-46BD-A0EB-D8F09DFD085D}" destId="{F6A6C3C2-D7C5-4C74-B01F-66AE30196B5D}" srcOrd="0" destOrd="0" presId="urn:microsoft.com/office/officeart/2008/layout/VerticalAccentList"/>
    <dgm:cxn modelId="{19D96EDF-195A-461B-B753-B6F404C67D85}" type="presParOf" srcId="{384F5F08-1FC3-46BD-A0EB-D8F09DFD085D}" destId="{9400B3E4-0719-46E1-95B3-705EF692A549}" srcOrd="1" destOrd="0" presId="urn:microsoft.com/office/officeart/2008/layout/VerticalAccentList"/>
    <dgm:cxn modelId="{86B406AB-4E98-418F-9145-702BFB206DBA}" type="presParOf" srcId="{384F5F08-1FC3-46BD-A0EB-D8F09DFD085D}" destId="{66185A2A-15E6-40B2-8240-68D65C8B00AF}" srcOrd="2" destOrd="0" presId="urn:microsoft.com/office/officeart/2008/layout/VerticalAccentList"/>
    <dgm:cxn modelId="{BA0A298D-23CF-4071-8C4B-C808BB6ED1DC}" type="presParOf" srcId="{384F5F08-1FC3-46BD-A0EB-D8F09DFD085D}" destId="{9096E74D-BC54-4518-8EB9-839134DC100D}" srcOrd="3" destOrd="0" presId="urn:microsoft.com/office/officeart/2008/layout/VerticalAccentList"/>
    <dgm:cxn modelId="{C2608814-706F-497F-976D-F4FFB0E99042}" type="presParOf" srcId="{384F5F08-1FC3-46BD-A0EB-D8F09DFD085D}" destId="{75C3CDA0-F6E3-4D92-A6DD-B56388EFDF50}" srcOrd="4" destOrd="0" presId="urn:microsoft.com/office/officeart/2008/layout/VerticalAccentList"/>
    <dgm:cxn modelId="{48C1496A-5F36-41EB-AE17-03AF9E26DCBC}" type="presParOf" srcId="{384F5F08-1FC3-46BD-A0EB-D8F09DFD085D}" destId="{047BD8C9-6D3F-482E-9CED-5B7A6D6B6991}" srcOrd="5" destOrd="0" presId="urn:microsoft.com/office/officeart/2008/layout/VerticalAccentList"/>
    <dgm:cxn modelId="{F893C33C-FBA4-4223-BBDD-1E0F8A071150}" type="presParOf" srcId="{384F5F08-1FC3-46BD-A0EB-D8F09DFD085D}" destId="{057C29F6-B800-458A-B897-514724861D8E}" srcOrd="6" destOrd="0" presId="urn:microsoft.com/office/officeart/2008/layout/VerticalAccentList"/>
    <dgm:cxn modelId="{B4B5D28B-F06F-4132-AA50-A64B976CCE2D}" type="presParOf" srcId="{E0FA8119-FAF4-4E61-9C97-786083F834A1}" destId="{1364132A-EAB1-4820-9F1A-40C951DC49A1}" srcOrd="11" destOrd="0" presId="urn:microsoft.com/office/officeart/2008/layout/VerticalAccentList"/>
    <dgm:cxn modelId="{A9C140DC-8BFD-4568-AC7D-6CC414E46871}" type="presParOf" srcId="{E0FA8119-FAF4-4E61-9C97-786083F834A1}" destId="{C9F478FD-FBA6-489C-9B02-3B93A9A1E921}" srcOrd="12" destOrd="0" presId="urn:microsoft.com/office/officeart/2008/layout/VerticalAccentList"/>
    <dgm:cxn modelId="{099DB250-93E0-4F23-A0BA-4F096F1FB2C1}" type="presParOf" srcId="{C9F478FD-FBA6-489C-9B02-3B93A9A1E921}" destId="{E90286E0-928D-4E86-8EBD-74469A91C7E4}" srcOrd="0" destOrd="0" presId="urn:microsoft.com/office/officeart/2008/layout/VerticalAccentList"/>
    <dgm:cxn modelId="{45BD460E-417A-4FE8-B6B9-F16664E6D9B8}" type="presParOf" srcId="{E0FA8119-FAF4-4E61-9C97-786083F834A1}" destId="{FE86F6A5-ED67-4E80-B37A-CBC50D09CB5F}" srcOrd="13" destOrd="0" presId="urn:microsoft.com/office/officeart/2008/layout/VerticalAccentList"/>
    <dgm:cxn modelId="{098FF14A-6F0E-4050-A48B-2C67E5687CFD}" type="presParOf" srcId="{FE86F6A5-ED67-4E80-B37A-CBC50D09CB5F}" destId="{A8E50148-61C1-49C0-BD6A-3C1FB1863FB9}" srcOrd="0" destOrd="0" presId="urn:microsoft.com/office/officeart/2008/layout/VerticalAccentList"/>
    <dgm:cxn modelId="{083A8CDF-6F56-4C6D-966B-1BAA27BE4304}" type="presParOf" srcId="{FE86F6A5-ED67-4E80-B37A-CBC50D09CB5F}" destId="{8B7B116E-393B-492B-9740-72DFA8C31C70}" srcOrd="1" destOrd="0" presId="urn:microsoft.com/office/officeart/2008/layout/VerticalAccentList"/>
    <dgm:cxn modelId="{0970FCB2-C700-4C5A-89AD-EB8E95542BDB}" type="presParOf" srcId="{FE86F6A5-ED67-4E80-B37A-CBC50D09CB5F}" destId="{80D4B3B1-301C-49CF-9376-B59088427F3B}" srcOrd="2" destOrd="0" presId="urn:microsoft.com/office/officeart/2008/layout/VerticalAccentList"/>
    <dgm:cxn modelId="{BB671A40-6A54-4FB2-8B80-2761C62D1D72}" type="presParOf" srcId="{FE86F6A5-ED67-4E80-B37A-CBC50D09CB5F}" destId="{7A82AAC7-22F3-476B-AC18-27002BF2F41D}" srcOrd="3" destOrd="0" presId="urn:microsoft.com/office/officeart/2008/layout/VerticalAccentList"/>
    <dgm:cxn modelId="{DC835977-E6F8-4091-A330-EE6DB8765477}" type="presParOf" srcId="{FE86F6A5-ED67-4E80-B37A-CBC50D09CB5F}" destId="{14EB6951-127A-4816-8457-991B45169D01}" srcOrd="4" destOrd="0" presId="urn:microsoft.com/office/officeart/2008/layout/VerticalAccentList"/>
    <dgm:cxn modelId="{95A30B77-9C87-4DCA-9907-C8DDAE1F0581}" type="presParOf" srcId="{FE86F6A5-ED67-4E80-B37A-CBC50D09CB5F}" destId="{3848ABCA-8CE5-46C3-9B6E-93927C655007}" srcOrd="5" destOrd="0" presId="urn:microsoft.com/office/officeart/2008/layout/VerticalAccentList"/>
    <dgm:cxn modelId="{5E39CDC2-CD8D-42F7-BC58-F80D37EDBB56}" type="presParOf" srcId="{FE86F6A5-ED67-4E80-B37A-CBC50D09CB5F}" destId="{0FC434B3-0738-4DC4-80D4-F6F777730DD8}" srcOrd="6" destOrd="0" presId="urn:microsoft.com/office/officeart/2008/layout/VerticalAccentList"/>
    <dgm:cxn modelId="{296C0EDD-0808-4B46-8939-682FA07D6690}" type="presParOf" srcId="{E0FA8119-FAF4-4E61-9C97-786083F834A1}" destId="{BE2B43EB-A1A6-4690-BD6A-ABF17C778860}" srcOrd="14" destOrd="0" presId="urn:microsoft.com/office/officeart/2008/layout/VerticalAccentList"/>
    <dgm:cxn modelId="{ED4A69D6-BBBF-4915-A64A-ABB192AA0EF1}" type="presParOf" srcId="{E0FA8119-FAF4-4E61-9C97-786083F834A1}" destId="{F946EE54-ECBF-43B0-AB35-C316F225DC5C}" srcOrd="15" destOrd="0" presId="urn:microsoft.com/office/officeart/2008/layout/VerticalAccentList"/>
    <dgm:cxn modelId="{6D281577-DA32-4EFB-B3C3-3301CA1D0385}" type="presParOf" srcId="{F946EE54-ECBF-43B0-AB35-C316F225DC5C}" destId="{089681F7-8188-4C93-AE6C-9D7DFD5792C7}" srcOrd="0" destOrd="0" presId="urn:microsoft.com/office/officeart/2008/layout/VerticalAccentList"/>
    <dgm:cxn modelId="{54042050-BBFA-473C-9C1A-176B37592293}" type="presParOf" srcId="{E0FA8119-FAF4-4E61-9C97-786083F834A1}" destId="{EE69832C-FCEF-4D53-B262-5DD9FCA23629}" srcOrd="16" destOrd="0" presId="urn:microsoft.com/office/officeart/2008/layout/VerticalAccentList"/>
    <dgm:cxn modelId="{264FF644-DA10-4656-998B-616166BEC138}" type="presParOf" srcId="{EE69832C-FCEF-4D53-B262-5DD9FCA23629}" destId="{BFC32259-81AE-4171-962A-61F4D10BF8D9}" srcOrd="0" destOrd="0" presId="urn:microsoft.com/office/officeart/2008/layout/VerticalAccentList"/>
    <dgm:cxn modelId="{83CF1FD7-B43F-4B33-AB85-1A2A24B6A34C}" type="presParOf" srcId="{EE69832C-FCEF-4D53-B262-5DD9FCA23629}" destId="{D4C305AD-2757-412B-A014-FC7095468F72}" srcOrd="1" destOrd="0" presId="urn:microsoft.com/office/officeart/2008/layout/VerticalAccentList"/>
    <dgm:cxn modelId="{C1C0DF76-445C-4EC4-8879-AB22650A7972}" type="presParOf" srcId="{EE69832C-FCEF-4D53-B262-5DD9FCA23629}" destId="{162E305E-5A1B-4E63-98A8-C148DFC5657A}" srcOrd="2" destOrd="0" presId="urn:microsoft.com/office/officeart/2008/layout/VerticalAccentList"/>
    <dgm:cxn modelId="{98BEBEFA-BB95-4FFC-9225-9735EEDD0012}" type="presParOf" srcId="{EE69832C-FCEF-4D53-B262-5DD9FCA23629}" destId="{D9373175-D09F-4AB9-AA2D-830711A53E38}" srcOrd="3" destOrd="0" presId="urn:microsoft.com/office/officeart/2008/layout/VerticalAccentList"/>
    <dgm:cxn modelId="{805B46DC-E8CD-4FED-BA54-54E887179097}" type="presParOf" srcId="{EE69832C-FCEF-4D53-B262-5DD9FCA23629}" destId="{E1D07B54-CAA5-4F70-A2A7-43F7BDF9C4D2}" srcOrd="4" destOrd="0" presId="urn:microsoft.com/office/officeart/2008/layout/VerticalAccentList"/>
    <dgm:cxn modelId="{AC6FB26E-7E15-4F6E-A827-0A6578ADBF1F}" type="presParOf" srcId="{EE69832C-FCEF-4D53-B262-5DD9FCA23629}" destId="{412E4A6E-1E45-4F50-AAC9-CC9E86826A92}" srcOrd="5" destOrd="0" presId="urn:microsoft.com/office/officeart/2008/layout/VerticalAccentList"/>
    <dgm:cxn modelId="{2D8C13D9-F0CF-477B-8ACA-16D04759F17A}" type="presParOf" srcId="{EE69832C-FCEF-4D53-B262-5DD9FCA23629}" destId="{4FCB19D5-1845-462F-876F-7AA97564A0EA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192BBC-E452-4949-9A59-0C94E4F87581}" type="doc">
      <dgm:prSet loTypeId="urn:microsoft.com/office/officeart/2005/8/layout/hList1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8C247F4-2C64-4D03-B17C-F0A276E68577}">
      <dgm:prSet/>
      <dgm:spPr/>
      <dgm:t>
        <a:bodyPr/>
        <a:lstStyle/>
        <a:p>
          <a:pPr rtl="0"/>
          <a:endParaRPr lang="en-US" dirty="0"/>
        </a:p>
      </dgm:t>
    </dgm:pt>
    <dgm:pt modelId="{7DCB7B4C-91CB-45EE-8DC8-D49D3548F15B}" type="parTrans" cxnId="{B5E6C3F2-1D89-40BE-829F-E6DB699285FE}">
      <dgm:prSet/>
      <dgm:spPr/>
      <dgm:t>
        <a:bodyPr/>
        <a:lstStyle/>
        <a:p>
          <a:endParaRPr lang="en-US"/>
        </a:p>
      </dgm:t>
    </dgm:pt>
    <dgm:pt modelId="{38E88D1D-AC7D-4C75-BAF2-BBA8D26DC4E0}" type="sibTrans" cxnId="{B5E6C3F2-1D89-40BE-829F-E6DB699285FE}">
      <dgm:prSet/>
      <dgm:spPr/>
      <dgm:t>
        <a:bodyPr/>
        <a:lstStyle/>
        <a:p>
          <a:endParaRPr lang="en-US"/>
        </a:p>
      </dgm:t>
    </dgm:pt>
    <dgm:pt modelId="{99804674-2835-4F58-B38C-83515871B903}">
      <dgm:prSet custT="1"/>
      <dgm:spPr/>
      <dgm:t>
        <a:bodyPr/>
        <a:lstStyle/>
        <a:p>
          <a:pPr rtl="0"/>
          <a:r>
            <a:rPr lang="en-US" sz="2800" dirty="0" smtClean="0"/>
            <a:t>Overview </a:t>
          </a:r>
          <a:r>
            <a:rPr lang="en-US" sz="2800" dirty="0" smtClean="0"/>
            <a:t>of the media with </a:t>
          </a:r>
          <a:r>
            <a:rPr lang="en-US" sz="2800" dirty="0" smtClean="0"/>
            <a:t>a focus on editorial independence and ways to prove this; </a:t>
          </a:r>
          <a:endParaRPr lang="en-US" sz="2800" dirty="0"/>
        </a:p>
      </dgm:t>
    </dgm:pt>
    <dgm:pt modelId="{96C02A74-3B1D-4043-8322-A9C7C966F36C}" type="parTrans" cxnId="{3AEC61DD-45AB-43AD-A282-AF48918F3A8A}">
      <dgm:prSet/>
      <dgm:spPr/>
      <dgm:t>
        <a:bodyPr/>
        <a:lstStyle/>
        <a:p>
          <a:endParaRPr lang="en-US"/>
        </a:p>
      </dgm:t>
    </dgm:pt>
    <dgm:pt modelId="{2F6EDF42-16DF-43BD-BFA9-B80FBDC9C44E}" type="sibTrans" cxnId="{3AEC61DD-45AB-43AD-A282-AF48918F3A8A}">
      <dgm:prSet/>
      <dgm:spPr/>
      <dgm:t>
        <a:bodyPr/>
        <a:lstStyle/>
        <a:p>
          <a:endParaRPr lang="en-US"/>
        </a:p>
      </dgm:t>
    </dgm:pt>
    <dgm:pt modelId="{8046F43F-940F-4C06-AA6C-EC5449FEDF3A}">
      <dgm:prSet custT="1"/>
      <dgm:spPr/>
      <dgm:t>
        <a:bodyPr/>
        <a:lstStyle/>
        <a:p>
          <a:pPr rtl="0"/>
          <a:r>
            <a:rPr lang="en-US" sz="2800" dirty="0" smtClean="0"/>
            <a:t>Professionalism and quality </a:t>
          </a:r>
          <a:r>
            <a:rPr lang="en-US" sz="2800" dirty="0" smtClean="0"/>
            <a:t>news journalism</a:t>
          </a:r>
          <a:endParaRPr lang="en-US" sz="2800" dirty="0"/>
        </a:p>
      </dgm:t>
    </dgm:pt>
    <dgm:pt modelId="{0005E608-15CE-4793-93D9-C18F0F8BB68F}" type="parTrans" cxnId="{45949867-A298-4B60-AE58-007EFBFC76F3}">
      <dgm:prSet/>
      <dgm:spPr/>
      <dgm:t>
        <a:bodyPr/>
        <a:lstStyle/>
        <a:p>
          <a:endParaRPr lang="en-US"/>
        </a:p>
      </dgm:t>
    </dgm:pt>
    <dgm:pt modelId="{1A047EDF-0FDC-4FFB-BB8D-A8FF81187692}" type="sibTrans" cxnId="{45949867-A298-4B60-AE58-007EFBFC76F3}">
      <dgm:prSet/>
      <dgm:spPr/>
      <dgm:t>
        <a:bodyPr/>
        <a:lstStyle/>
        <a:p>
          <a:endParaRPr lang="en-US"/>
        </a:p>
      </dgm:t>
    </dgm:pt>
    <dgm:pt modelId="{2063DED9-C39E-4831-AC67-8AA655C8994F}">
      <dgm:prSet custT="1"/>
      <dgm:spPr/>
      <dgm:t>
        <a:bodyPr/>
        <a:lstStyle/>
        <a:p>
          <a:pPr rtl="0"/>
          <a:r>
            <a:rPr lang="en-US" sz="2800" dirty="0" smtClean="0"/>
            <a:t>Governance structure </a:t>
          </a:r>
          <a:endParaRPr lang="en-US" sz="2800" dirty="0"/>
        </a:p>
      </dgm:t>
    </dgm:pt>
    <dgm:pt modelId="{94D038AE-D646-4112-8330-F6CF94490400}" type="parTrans" cxnId="{62B12265-5977-4750-9619-33935E7E22C7}">
      <dgm:prSet/>
      <dgm:spPr/>
      <dgm:t>
        <a:bodyPr/>
        <a:lstStyle/>
        <a:p>
          <a:endParaRPr lang="en-US"/>
        </a:p>
      </dgm:t>
    </dgm:pt>
    <dgm:pt modelId="{8E8E8196-64C8-4E84-8220-40617C0ADE18}" type="sibTrans" cxnId="{62B12265-5977-4750-9619-33935E7E22C7}">
      <dgm:prSet/>
      <dgm:spPr/>
      <dgm:t>
        <a:bodyPr/>
        <a:lstStyle/>
        <a:p>
          <a:endParaRPr lang="en-US"/>
        </a:p>
      </dgm:t>
    </dgm:pt>
    <dgm:pt modelId="{956CD3AF-699B-4543-AF38-FABF57E22D55}">
      <dgm:prSet custT="1"/>
      <dgm:spPr/>
      <dgm:t>
        <a:bodyPr/>
        <a:lstStyle/>
        <a:p>
          <a:pPr rtl="0"/>
          <a:r>
            <a:rPr lang="en-US" sz="2800" dirty="0" smtClean="0"/>
            <a:t>How you focus </a:t>
          </a:r>
          <a:r>
            <a:rPr lang="en-US" sz="2800" dirty="0" smtClean="0"/>
            <a:t>on democratic values, mission and role </a:t>
          </a:r>
          <a:endParaRPr lang="en-US" sz="2800" dirty="0"/>
        </a:p>
      </dgm:t>
    </dgm:pt>
    <dgm:pt modelId="{211BC07A-5144-4C0D-8E7F-F012A0BC33E9}" type="parTrans" cxnId="{A696F5B2-4C01-43ED-9BC3-2F4C4F1849F0}">
      <dgm:prSet/>
      <dgm:spPr/>
      <dgm:t>
        <a:bodyPr/>
        <a:lstStyle/>
        <a:p>
          <a:endParaRPr lang="en-US"/>
        </a:p>
      </dgm:t>
    </dgm:pt>
    <dgm:pt modelId="{D7C9D5DF-A08E-4404-AFDC-746033CA67E7}" type="sibTrans" cxnId="{A696F5B2-4C01-43ED-9BC3-2F4C4F1849F0}">
      <dgm:prSet/>
      <dgm:spPr/>
      <dgm:t>
        <a:bodyPr/>
        <a:lstStyle/>
        <a:p>
          <a:endParaRPr lang="en-US"/>
        </a:p>
      </dgm:t>
    </dgm:pt>
    <dgm:pt modelId="{20FF8758-AB50-46A5-8495-C3F592258A6D}">
      <dgm:prSet custT="1"/>
      <dgm:spPr/>
      <dgm:t>
        <a:bodyPr/>
        <a:lstStyle/>
        <a:p>
          <a:pPr rtl="0"/>
          <a:r>
            <a:rPr lang="en-US" sz="2800" dirty="0" smtClean="0"/>
            <a:t>Past similar experience, examples of </a:t>
          </a:r>
          <a:r>
            <a:rPr lang="en-US" sz="2800" dirty="0" smtClean="0"/>
            <a:t>similar projects </a:t>
          </a:r>
          <a:endParaRPr lang="en-US" sz="2800" dirty="0"/>
        </a:p>
      </dgm:t>
    </dgm:pt>
    <dgm:pt modelId="{4D08A9C8-574B-4DDD-BF94-83ADB6E88C23}" type="parTrans" cxnId="{6E035BCB-D192-48A4-BBAA-BE375C2C7853}">
      <dgm:prSet/>
      <dgm:spPr/>
      <dgm:t>
        <a:bodyPr/>
        <a:lstStyle/>
        <a:p>
          <a:endParaRPr lang="en-US"/>
        </a:p>
      </dgm:t>
    </dgm:pt>
    <dgm:pt modelId="{3251D668-CAE2-41B4-B3D3-6D676CED07B4}" type="sibTrans" cxnId="{6E035BCB-D192-48A4-BBAA-BE375C2C7853}">
      <dgm:prSet/>
      <dgm:spPr/>
      <dgm:t>
        <a:bodyPr/>
        <a:lstStyle/>
        <a:p>
          <a:endParaRPr lang="en-US"/>
        </a:p>
      </dgm:t>
    </dgm:pt>
    <dgm:pt modelId="{AF19108D-2091-4F0E-818E-E4FA7C29BFD2}">
      <dgm:prSet custT="1"/>
      <dgm:spPr/>
      <dgm:t>
        <a:bodyPr/>
        <a:lstStyle/>
        <a:p>
          <a:pPr rtl="0"/>
          <a:r>
            <a:rPr lang="en-US" sz="2800" dirty="0" smtClean="0"/>
            <a:t>Availability, quality and experience of staff </a:t>
          </a:r>
          <a:endParaRPr lang="en-US" sz="2800" dirty="0"/>
        </a:p>
      </dgm:t>
    </dgm:pt>
    <dgm:pt modelId="{4C0E7289-21F3-43AD-8F40-96C66679A4FD}" type="parTrans" cxnId="{C4740C7D-108E-4A6C-8663-31883532C619}">
      <dgm:prSet/>
      <dgm:spPr/>
      <dgm:t>
        <a:bodyPr/>
        <a:lstStyle/>
        <a:p>
          <a:endParaRPr lang="en-US"/>
        </a:p>
      </dgm:t>
    </dgm:pt>
    <dgm:pt modelId="{35EAA0B7-33DC-4934-AFDB-046060185729}" type="sibTrans" cxnId="{C4740C7D-108E-4A6C-8663-31883532C619}">
      <dgm:prSet/>
      <dgm:spPr/>
      <dgm:t>
        <a:bodyPr/>
        <a:lstStyle/>
        <a:p>
          <a:endParaRPr lang="en-US"/>
        </a:p>
      </dgm:t>
    </dgm:pt>
    <dgm:pt modelId="{B361725C-DFF3-4F29-961E-D06254C13699}">
      <dgm:prSet custT="1"/>
      <dgm:spPr/>
      <dgm:t>
        <a:bodyPr/>
        <a:lstStyle/>
        <a:p>
          <a:pPr rtl="0"/>
          <a:r>
            <a:rPr lang="en-US" sz="2800" dirty="0" smtClean="0"/>
            <a:t>Financial stability</a:t>
          </a:r>
          <a:endParaRPr lang="en-US" sz="2800" dirty="0"/>
        </a:p>
      </dgm:t>
    </dgm:pt>
    <dgm:pt modelId="{F45DD8F9-586E-4543-948E-9D70512D5549}" type="parTrans" cxnId="{4A273CAB-0D58-49D4-84FA-1E2086E560D5}">
      <dgm:prSet/>
      <dgm:spPr/>
      <dgm:t>
        <a:bodyPr/>
        <a:lstStyle/>
        <a:p>
          <a:endParaRPr lang="en-US"/>
        </a:p>
      </dgm:t>
    </dgm:pt>
    <dgm:pt modelId="{749CFF0B-CBFA-477B-B81F-107DF0E08E3B}" type="sibTrans" cxnId="{4A273CAB-0D58-49D4-84FA-1E2086E560D5}">
      <dgm:prSet/>
      <dgm:spPr/>
      <dgm:t>
        <a:bodyPr/>
        <a:lstStyle/>
        <a:p>
          <a:endParaRPr lang="en-US"/>
        </a:p>
      </dgm:t>
    </dgm:pt>
    <dgm:pt modelId="{3F500878-53F8-4EF0-B86B-82AEFC3F587A}">
      <dgm:prSet custT="1"/>
      <dgm:spPr/>
      <dgm:t>
        <a:bodyPr/>
        <a:lstStyle/>
        <a:p>
          <a:pPr rtl="0"/>
          <a:r>
            <a:rPr lang="en-US" sz="2800" dirty="0" smtClean="0"/>
            <a:t>Technological capacities </a:t>
          </a:r>
          <a:endParaRPr lang="en-US" sz="2800" dirty="0"/>
        </a:p>
      </dgm:t>
    </dgm:pt>
    <dgm:pt modelId="{A7665BE6-260D-4778-BD26-AC7B087C71CE}" type="parTrans" cxnId="{C153704B-E0FF-4F81-83A6-EBCFCA86B8E7}">
      <dgm:prSet/>
      <dgm:spPr/>
      <dgm:t>
        <a:bodyPr/>
        <a:lstStyle/>
        <a:p>
          <a:endParaRPr lang="en-US"/>
        </a:p>
      </dgm:t>
    </dgm:pt>
    <dgm:pt modelId="{FB299597-23B6-4DAC-B986-AEC21BA4DD75}" type="sibTrans" cxnId="{C153704B-E0FF-4F81-83A6-EBCFCA86B8E7}">
      <dgm:prSet/>
      <dgm:spPr/>
      <dgm:t>
        <a:bodyPr/>
        <a:lstStyle/>
        <a:p>
          <a:endParaRPr lang="en-US"/>
        </a:p>
      </dgm:t>
    </dgm:pt>
    <dgm:pt modelId="{9DBDB95B-4053-4B29-9243-B1020ED797D1}" type="pres">
      <dgm:prSet presAssocID="{13192BBC-E452-4949-9A59-0C94E4F875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EC8C0B-B669-4636-AB85-80C88598E024}" type="pres">
      <dgm:prSet presAssocID="{08C247F4-2C64-4D03-B17C-F0A276E68577}" presName="composite" presStyleCnt="0"/>
      <dgm:spPr/>
      <dgm:t>
        <a:bodyPr/>
        <a:lstStyle/>
        <a:p>
          <a:endParaRPr lang="en-US"/>
        </a:p>
      </dgm:t>
    </dgm:pt>
    <dgm:pt modelId="{44013138-904A-4D21-9C98-B33F48468613}" type="pres">
      <dgm:prSet presAssocID="{08C247F4-2C64-4D03-B17C-F0A276E68577}" presName="parTx" presStyleLbl="alignNode1" presStyleIdx="0" presStyleCnt="1" custFlipVert="0" custScaleY="21262" custLinFactNeighborX="-25652" custLinFactNeighborY="366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6E1D4-9D6C-4530-90E3-E750D786EBAE}" type="pres">
      <dgm:prSet presAssocID="{08C247F4-2C64-4D03-B17C-F0A276E68577}" presName="desTx" presStyleLbl="alignAccFollowNode1" presStyleIdx="0" presStyleCnt="1" custScaleY="141667" custLinFactNeighborX="-254" custLinFactNeighborY="5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B12265-5977-4750-9619-33935E7E22C7}" srcId="{08C247F4-2C64-4D03-B17C-F0A276E68577}" destId="{2063DED9-C39E-4831-AC67-8AA655C8994F}" srcOrd="2" destOrd="0" parTransId="{94D038AE-D646-4112-8330-F6CF94490400}" sibTransId="{8E8E8196-64C8-4E84-8220-40617C0ADE18}"/>
    <dgm:cxn modelId="{4A273CAB-0D58-49D4-84FA-1E2086E560D5}" srcId="{08C247F4-2C64-4D03-B17C-F0A276E68577}" destId="{B361725C-DFF3-4F29-961E-D06254C13699}" srcOrd="6" destOrd="0" parTransId="{F45DD8F9-586E-4543-948E-9D70512D5549}" sibTransId="{749CFF0B-CBFA-477B-B81F-107DF0E08E3B}"/>
    <dgm:cxn modelId="{45949867-A298-4B60-AE58-007EFBFC76F3}" srcId="{08C247F4-2C64-4D03-B17C-F0A276E68577}" destId="{8046F43F-940F-4C06-AA6C-EC5449FEDF3A}" srcOrd="1" destOrd="0" parTransId="{0005E608-15CE-4793-93D9-C18F0F8BB68F}" sibTransId="{1A047EDF-0FDC-4FFB-BB8D-A8FF81187692}"/>
    <dgm:cxn modelId="{B5E6C3F2-1D89-40BE-829F-E6DB699285FE}" srcId="{13192BBC-E452-4949-9A59-0C94E4F87581}" destId="{08C247F4-2C64-4D03-B17C-F0A276E68577}" srcOrd="0" destOrd="0" parTransId="{7DCB7B4C-91CB-45EE-8DC8-D49D3548F15B}" sibTransId="{38E88D1D-AC7D-4C75-BAF2-BBA8D26DC4E0}"/>
    <dgm:cxn modelId="{6E035BCB-D192-48A4-BBAA-BE375C2C7853}" srcId="{08C247F4-2C64-4D03-B17C-F0A276E68577}" destId="{20FF8758-AB50-46A5-8495-C3F592258A6D}" srcOrd="4" destOrd="0" parTransId="{4D08A9C8-574B-4DDD-BF94-83ADB6E88C23}" sibTransId="{3251D668-CAE2-41B4-B3D3-6D676CED07B4}"/>
    <dgm:cxn modelId="{3E47C1B5-09A6-40CE-9F77-1E8D7D23D014}" type="presOf" srcId="{99804674-2835-4F58-B38C-83515871B903}" destId="{5E26E1D4-9D6C-4530-90E3-E750D786EBAE}" srcOrd="0" destOrd="0" presId="urn:microsoft.com/office/officeart/2005/8/layout/hList1"/>
    <dgm:cxn modelId="{CCCB4AFC-017A-4058-AE8F-238BE0D681AA}" type="presOf" srcId="{2063DED9-C39E-4831-AC67-8AA655C8994F}" destId="{5E26E1D4-9D6C-4530-90E3-E750D786EBAE}" srcOrd="0" destOrd="2" presId="urn:microsoft.com/office/officeart/2005/8/layout/hList1"/>
    <dgm:cxn modelId="{C153704B-E0FF-4F81-83A6-EBCFCA86B8E7}" srcId="{08C247F4-2C64-4D03-B17C-F0A276E68577}" destId="{3F500878-53F8-4EF0-B86B-82AEFC3F587A}" srcOrd="7" destOrd="0" parTransId="{A7665BE6-260D-4778-BD26-AC7B087C71CE}" sibTransId="{FB299597-23B6-4DAC-B986-AEC21BA4DD75}"/>
    <dgm:cxn modelId="{BF24966C-5224-4441-BD06-DEA9ACD86937}" type="presOf" srcId="{13192BBC-E452-4949-9A59-0C94E4F87581}" destId="{9DBDB95B-4053-4B29-9243-B1020ED797D1}" srcOrd="0" destOrd="0" presId="urn:microsoft.com/office/officeart/2005/8/layout/hList1"/>
    <dgm:cxn modelId="{586F1C4C-7F33-41BE-A491-D3268C95E82D}" type="presOf" srcId="{08C247F4-2C64-4D03-B17C-F0A276E68577}" destId="{44013138-904A-4D21-9C98-B33F48468613}" srcOrd="0" destOrd="0" presId="urn:microsoft.com/office/officeart/2005/8/layout/hList1"/>
    <dgm:cxn modelId="{F1236C05-C036-4A48-B302-2CA3CCAAC297}" type="presOf" srcId="{B361725C-DFF3-4F29-961E-D06254C13699}" destId="{5E26E1D4-9D6C-4530-90E3-E750D786EBAE}" srcOrd="0" destOrd="6" presId="urn:microsoft.com/office/officeart/2005/8/layout/hList1"/>
    <dgm:cxn modelId="{276629B4-8322-432F-86DA-0E6C36ACB38D}" type="presOf" srcId="{3F500878-53F8-4EF0-B86B-82AEFC3F587A}" destId="{5E26E1D4-9D6C-4530-90E3-E750D786EBAE}" srcOrd="0" destOrd="7" presId="urn:microsoft.com/office/officeart/2005/8/layout/hList1"/>
    <dgm:cxn modelId="{EAE92F46-AA04-4445-B26D-AF94358BBF36}" type="presOf" srcId="{20FF8758-AB50-46A5-8495-C3F592258A6D}" destId="{5E26E1D4-9D6C-4530-90E3-E750D786EBAE}" srcOrd="0" destOrd="4" presId="urn:microsoft.com/office/officeart/2005/8/layout/hList1"/>
    <dgm:cxn modelId="{431C999A-69C6-4EE5-ABDD-4B9D7087B050}" type="presOf" srcId="{8046F43F-940F-4C06-AA6C-EC5449FEDF3A}" destId="{5E26E1D4-9D6C-4530-90E3-E750D786EBAE}" srcOrd="0" destOrd="1" presId="urn:microsoft.com/office/officeart/2005/8/layout/hList1"/>
    <dgm:cxn modelId="{C4740C7D-108E-4A6C-8663-31883532C619}" srcId="{08C247F4-2C64-4D03-B17C-F0A276E68577}" destId="{AF19108D-2091-4F0E-818E-E4FA7C29BFD2}" srcOrd="5" destOrd="0" parTransId="{4C0E7289-21F3-43AD-8F40-96C66679A4FD}" sibTransId="{35EAA0B7-33DC-4934-AFDB-046060185729}"/>
    <dgm:cxn modelId="{B3A1C762-39EB-4F08-B6B4-5AF689DC522A}" type="presOf" srcId="{AF19108D-2091-4F0E-818E-E4FA7C29BFD2}" destId="{5E26E1D4-9D6C-4530-90E3-E750D786EBAE}" srcOrd="0" destOrd="5" presId="urn:microsoft.com/office/officeart/2005/8/layout/hList1"/>
    <dgm:cxn modelId="{3AEC61DD-45AB-43AD-A282-AF48918F3A8A}" srcId="{08C247F4-2C64-4D03-B17C-F0A276E68577}" destId="{99804674-2835-4F58-B38C-83515871B903}" srcOrd="0" destOrd="0" parTransId="{96C02A74-3B1D-4043-8322-A9C7C966F36C}" sibTransId="{2F6EDF42-16DF-43BD-BFA9-B80FBDC9C44E}"/>
    <dgm:cxn modelId="{A696F5B2-4C01-43ED-9BC3-2F4C4F1849F0}" srcId="{08C247F4-2C64-4D03-B17C-F0A276E68577}" destId="{956CD3AF-699B-4543-AF38-FABF57E22D55}" srcOrd="3" destOrd="0" parTransId="{211BC07A-5144-4C0D-8E7F-F012A0BC33E9}" sibTransId="{D7C9D5DF-A08E-4404-AFDC-746033CA67E7}"/>
    <dgm:cxn modelId="{D5F47F4A-8426-4C59-951E-10132166397B}" type="presOf" srcId="{956CD3AF-699B-4543-AF38-FABF57E22D55}" destId="{5E26E1D4-9D6C-4530-90E3-E750D786EBAE}" srcOrd="0" destOrd="3" presId="urn:microsoft.com/office/officeart/2005/8/layout/hList1"/>
    <dgm:cxn modelId="{780FA010-20D1-484E-9BCC-65ECB8ACBCE2}" type="presParOf" srcId="{9DBDB95B-4053-4B29-9243-B1020ED797D1}" destId="{A2EC8C0B-B669-4636-AB85-80C88598E024}" srcOrd="0" destOrd="0" presId="urn:microsoft.com/office/officeart/2005/8/layout/hList1"/>
    <dgm:cxn modelId="{920FE25A-DA2F-4F67-85EE-D3910DF07DEB}" type="presParOf" srcId="{A2EC8C0B-B669-4636-AB85-80C88598E024}" destId="{44013138-904A-4D21-9C98-B33F48468613}" srcOrd="0" destOrd="0" presId="urn:microsoft.com/office/officeart/2005/8/layout/hList1"/>
    <dgm:cxn modelId="{72F50ED5-47C1-48C1-9F92-E537CC9579F8}" type="presParOf" srcId="{A2EC8C0B-B669-4636-AB85-80C88598E024}" destId="{5E26E1D4-9D6C-4530-90E3-E750D786EBAE}" srcOrd="1" destOrd="0" presId="urn:microsoft.com/office/officeart/2005/8/layout/hList1"/>
  </dgm:cxnLst>
  <dgm:bg>
    <a:solidFill>
      <a:schemeClr val="accent6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0E9D5B-3BDF-4C6A-9C83-A35878BBA774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DD6D2C5-5352-4C1F-973A-9AA45081EF51}">
      <dgm:prSet/>
      <dgm:spPr/>
      <dgm:t>
        <a:bodyPr/>
        <a:lstStyle/>
        <a:p>
          <a:pPr rtl="0"/>
          <a:r>
            <a:rPr lang="en-US" dirty="0" smtClean="0"/>
            <a:t>1. Select the outcome(s) you would like to contribute </a:t>
          </a:r>
          <a:r>
            <a:rPr lang="en-US" dirty="0" smtClean="0"/>
            <a:t>to. They can be 1, 2 or all 3. </a:t>
          </a:r>
          <a:endParaRPr lang="en-US" dirty="0"/>
        </a:p>
      </dgm:t>
    </dgm:pt>
    <dgm:pt modelId="{10D75B6B-4AC8-431D-8681-6A75B42A0CCE}" type="parTrans" cxnId="{56A60053-8DE9-4428-8932-AEE7AB77FDD2}">
      <dgm:prSet/>
      <dgm:spPr/>
      <dgm:t>
        <a:bodyPr/>
        <a:lstStyle/>
        <a:p>
          <a:endParaRPr lang="en-US"/>
        </a:p>
      </dgm:t>
    </dgm:pt>
    <dgm:pt modelId="{FC673D4D-F97A-45B9-BE0D-4DAC8737AF62}" type="sibTrans" cxnId="{56A60053-8DE9-4428-8932-AEE7AB77FDD2}">
      <dgm:prSet/>
      <dgm:spPr/>
      <dgm:t>
        <a:bodyPr/>
        <a:lstStyle/>
        <a:p>
          <a:endParaRPr lang="en-US"/>
        </a:p>
      </dgm:t>
    </dgm:pt>
    <dgm:pt modelId="{4F4D833F-611D-4DF4-8010-350A8A562664}">
      <dgm:prSet/>
      <dgm:spPr/>
      <dgm:t>
        <a:bodyPr/>
        <a:lstStyle/>
        <a:p>
          <a:pPr rtl="0"/>
          <a:r>
            <a:rPr lang="en-US" dirty="0" smtClean="0"/>
            <a:t>2. Define the needs and justify how your proposal aligns with the </a:t>
          </a:r>
          <a:r>
            <a:rPr lang="en-US" dirty="0" smtClean="0"/>
            <a:t>Call (use data or specific contexts)</a:t>
          </a:r>
          <a:endParaRPr lang="en-US" dirty="0"/>
        </a:p>
      </dgm:t>
    </dgm:pt>
    <dgm:pt modelId="{3EC8A457-AFFE-4328-8951-FCD8B1754600}" type="parTrans" cxnId="{32B62A78-BA40-44AC-9800-CB47B6A66714}">
      <dgm:prSet/>
      <dgm:spPr/>
      <dgm:t>
        <a:bodyPr/>
        <a:lstStyle/>
        <a:p>
          <a:endParaRPr lang="en-US"/>
        </a:p>
      </dgm:t>
    </dgm:pt>
    <dgm:pt modelId="{7294C8AE-E86C-4114-ACA5-18D989D6A277}" type="sibTrans" cxnId="{32B62A78-BA40-44AC-9800-CB47B6A66714}">
      <dgm:prSet/>
      <dgm:spPr/>
      <dgm:t>
        <a:bodyPr/>
        <a:lstStyle/>
        <a:p>
          <a:endParaRPr lang="en-US"/>
        </a:p>
      </dgm:t>
    </dgm:pt>
    <dgm:pt modelId="{F695FA5E-04A2-4CC4-8BA9-B4CB8BD0892A}">
      <dgm:prSet/>
      <dgm:spPr/>
      <dgm:t>
        <a:bodyPr/>
        <a:lstStyle/>
        <a:p>
          <a:pPr rtl="0"/>
          <a:r>
            <a:rPr lang="en-US" dirty="0" smtClean="0"/>
            <a:t>3. Activities and </a:t>
          </a:r>
          <a:r>
            <a:rPr lang="en-US" dirty="0" smtClean="0"/>
            <a:t>results (up to 5 activates, results need to be verifiable and measurable deliverables)  </a:t>
          </a:r>
          <a:endParaRPr lang="en-US" dirty="0"/>
        </a:p>
      </dgm:t>
    </dgm:pt>
    <dgm:pt modelId="{3D2D10C3-DB9E-42B9-967F-6BC4A1D0F40E}" type="parTrans" cxnId="{614FB36B-A9DC-4418-BF02-EEDEF2C59CDD}">
      <dgm:prSet/>
      <dgm:spPr/>
      <dgm:t>
        <a:bodyPr/>
        <a:lstStyle/>
        <a:p>
          <a:endParaRPr lang="en-US"/>
        </a:p>
      </dgm:t>
    </dgm:pt>
    <dgm:pt modelId="{62F2E898-5659-49EB-8904-2582438E957D}" type="sibTrans" cxnId="{614FB36B-A9DC-4418-BF02-EEDEF2C59CDD}">
      <dgm:prSet/>
      <dgm:spPr/>
      <dgm:t>
        <a:bodyPr/>
        <a:lstStyle/>
        <a:p>
          <a:endParaRPr lang="en-US"/>
        </a:p>
      </dgm:t>
    </dgm:pt>
    <dgm:pt modelId="{04F2A7DD-F1A7-4F93-B57B-E132DD796F6E}">
      <dgm:prSet custT="1"/>
      <dgm:spPr/>
      <dgm:t>
        <a:bodyPr/>
        <a:lstStyle/>
        <a:p>
          <a:pPr rtl="0"/>
          <a:r>
            <a:rPr lang="en-US" sz="1800" dirty="0" smtClean="0"/>
            <a:t>Describe clearly activities, and justify why you do them</a:t>
          </a:r>
          <a:endParaRPr lang="en-US" sz="1800" dirty="0"/>
        </a:p>
      </dgm:t>
    </dgm:pt>
    <dgm:pt modelId="{68505097-F6AF-4CFD-8E0F-EE6CB8AFC70B}" type="parTrans" cxnId="{F707BAA5-CF21-4D56-872C-E0E2B2534AB9}">
      <dgm:prSet/>
      <dgm:spPr/>
      <dgm:t>
        <a:bodyPr/>
        <a:lstStyle/>
        <a:p>
          <a:endParaRPr lang="en-US"/>
        </a:p>
      </dgm:t>
    </dgm:pt>
    <dgm:pt modelId="{1E9DE391-5772-489D-BBB6-5AB09CA79E03}" type="sibTrans" cxnId="{F707BAA5-CF21-4D56-872C-E0E2B2534AB9}">
      <dgm:prSet/>
      <dgm:spPr/>
      <dgm:t>
        <a:bodyPr/>
        <a:lstStyle/>
        <a:p>
          <a:endParaRPr lang="en-US"/>
        </a:p>
      </dgm:t>
    </dgm:pt>
    <dgm:pt modelId="{2FA05492-DCE2-4C1B-92D4-FF43BF129C92}">
      <dgm:prSet custT="1"/>
      <dgm:spPr/>
      <dgm:t>
        <a:bodyPr/>
        <a:lstStyle/>
        <a:p>
          <a:pPr rtl="0"/>
          <a:r>
            <a:rPr lang="en-US" sz="1800" dirty="0" smtClean="0"/>
            <a:t>Describe target groups, reaching out and engagement </a:t>
          </a:r>
          <a:endParaRPr lang="en-US" sz="1800" dirty="0"/>
        </a:p>
      </dgm:t>
    </dgm:pt>
    <dgm:pt modelId="{030B26A1-EECB-44D7-A148-B002D397B2C0}" type="parTrans" cxnId="{8AABC004-2C79-4767-8115-239B6CF1F601}">
      <dgm:prSet/>
      <dgm:spPr/>
      <dgm:t>
        <a:bodyPr/>
        <a:lstStyle/>
        <a:p>
          <a:endParaRPr lang="en-US"/>
        </a:p>
      </dgm:t>
    </dgm:pt>
    <dgm:pt modelId="{EE1CEA76-CF38-4C1D-90E9-F2FE2DC5AC40}" type="sibTrans" cxnId="{8AABC004-2C79-4767-8115-239B6CF1F601}">
      <dgm:prSet/>
      <dgm:spPr/>
      <dgm:t>
        <a:bodyPr/>
        <a:lstStyle/>
        <a:p>
          <a:endParaRPr lang="en-US"/>
        </a:p>
      </dgm:t>
    </dgm:pt>
    <dgm:pt modelId="{DE134F4E-7F66-46C7-99E4-BF4078F0CE33}">
      <dgm:prSet custT="1"/>
      <dgm:spPr/>
      <dgm:t>
        <a:bodyPr/>
        <a:lstStyle/>
        <a:p>
          <a:pPr rtl="0"/>
          <a:r>
            <a:rPr lang="en-US" sz="1800" dirty="0" smtClean="0"/>
            <a:t>How will carry out the activity – resources and methods</a:t>
          </a:r>
          <a:endParaRPr lang="en-US" sz="1800" dirty="0"/>
        </a:p>
      </dgm:t>
    </dgm:pt>
    <dgm:pt modelId="{385CD0C1-C606-4F94-8683-42722ECE2F64}" type="parTrans" cxnId="{0EBC7643-A350-4D39-9C27-A030B21419B1}">
      <dgm:prSet/>
      <dgm:spPr/>
      <dgm:t>
        <a:bodyPr/>
        <a:lstStyle/>
        <a:p>
          <a:endParaRPr lang="en-US"/>
        </a:p>
      </dgm:t>
    </dgm:pt>
    <dgm:pt modelId="{17D4152F-4AF7-4DD3-94AA-63D0EAFE60CE}" type="sibTrans" cxnId="{0EBC7643-A350-4D39-9C27-A030B21419B1}">
      <dgm:prSet/>
      <dgm:spPr/>
      <dgm:t>
        <a:bodyPr/>
        <a:lstStyle/>
        <a:p>
          <a:endParaRPr lang="en-US"/>
        </a:p>
      </dgm:t>
    </dgm:pt>
    <dgm:pt modelId="{B2FA680C-F996-437A-9673-57CDE0F9A46B}">
      <dgm:prSet custT="1"/>
      <dgm:spPr/>
      <dgm:t>
        <a:bodyPr/>
        <a:lstStyle/>
        <a:p>
          <a:pPr rtl="0"/>
          <a:r>
            <a:rPr lang="en-US" sz="1800" dirty="0" smtClean="0"/>
            <a:t>Justify how you planned the services you need or equipment </a:t>
          </a:r>
          <a:endParaRPr lang="en-US" sz="1800" dirty="0"/>
        </a:p>
      </dgm:t>
    </dgm:pt>
    <dgm:pt modelId="{52D5C639-3646-475A-9D6A-DD833C70095B}" type="parTrans" cxnId="{BA9A7502-971F-4219-8F95-48CF0E86635E}">
      <dgm:prSet/>
      <dgm:spPr/>
      <dgm:t>
        <a:bodyPr/>
        <a:lstStyle/>
        <a:p>
          <a:endParaRPr lang="en-US"/>
        </a:p>
      </dgm:t>
    </dgm:pt>
    <dgm:pt modelId="{2B5EB456-A67C-438A-AD39-6782D6B229AA}" type="sibTrans" cxnId="{BA9A7502-971F-4219-8F95-48CF0E86635E}">
      <dgm:prSet/>
      <dgm:spPr/>
      <dgm:t>
        <a:bodyPr/>
        <a:lstStyle/>
        <a:p>
          <a:endParaRPr lang="en-US"/>
        </a:p>
      </dgm:t>
    </dgm:pt>
    <dgm:pt modelId="{60A73B43-D56F-4D00-AF21-6F574B97E145}">
      <dgm:prSet custT="1"/>
      <dgm:spPr/>
      <dgm:t>
        <a:bodyPr/>
        <a:lstStyle/>
        <a:p>
          <a:pPr rtl="0"/>
          <a:r>
            <a:rPr lang="en-US" sz="1800" dirty="0" smtClean="0"/>
            <a:t>Clearly state the results you plan to achieve! And then define a way to prove its existence</a:t>
          </a:r>
          <a:endParaRPr lang="en-US" sz="1800" dirty="0"/>
        </a:p>
      </dgm:t>
    </dgm:pt>
    <dgm:pt modelId="{B614B972-8AB0-4B49-BDD5-61C7937CDDCE}" type="parTrans" cxnId="{4F14DB39-0786-46AD-9A84-D9490337F35E}">
      <dgm:prSet/>
      <dgm:spPr/>
      <dgm:t>
        <a:bodyPr/>
        <a:lstStyle/>
        <a:p>
          <a:endParaRPr lang="en-US"/>
        </a:p>
      </dgm:t>
    </dgm:pt>
    <dgm:pt modelId="{4970B24C-B941-49C3-AABD-E71C097A2052}" type="sibTrans" cxnId="{4F14DB39-0786-46AD-9A84-D9490337F35E}">
      <dgm:prSet/>
      <dgm:spPr/>
      <dgm:t>
        <a:bodyPr/>
        <a:lstStyle/>
        <a:p>
          <a:endParaRPr lang="en-US"/>
        </a:p>
      </dgm:t>
    </dgm:pt>
    <dgm:pt modelId="{53A413FD-F39B-4099-98D2-F5EFC6400D50}">
      <dgm:prSet/>
      <dgm:spPr/>
      <dgm:t>
        <a:bodyPr/>
        <a:lstStyle/>
        <a:p>
          <a:pPr rtl="0"/>
          <a:r>
            <a:rPr lang="en-US" dirty="0" smtClean="0"/>
            <a:t>E.g. Outcome 2; development of a web-portal; target group – media staff and vulnerable groups; actions: training, launch and maintenance of portal. Indicators – software developed, people trained; Result: web portal for better news dissemination; provide proof of the result – link to portal </a:t>
          </a:r>
          <a:endParaRPr lang="en-US" dirty="0"/>
        </a:p>
      </dgm:t>
    </dgm:pt>
    <dgm:pt modelId="{3CC7D2CE-41BF-46E6-8E75-4DE786B2EFE7}" type="parTrans" cxnId="{E1663B02-D53C-40DA-8E4E-E9CE46FADFA7}">
      <dgm:prSet/>
      <dgm:spPr/>
      <dgm:t>
        <a:bodyPr/>
        <a:lstStyle/>
        <a:p>
          <a:endParaRPr lang="en-US"/>
        </a:p>
      </dgm:t>
    </dgm:pt>
    <dgm:pt modelId="{1FF48FFF-BD2E-4FD1-8EE1-B21EEAD0BB6C}" type="sibTrans" cxnId="{E1663B02-D53C-40DA-8E4E-E9CE46FADFA7}">
      <dgm:prSet/>
      <dgm:spPr/>
      <dgm:t>
        <a:bodyPr/>
        <a:lstStyle/>
        <a:p>
          <a:endParaRPr lang="en-US"/>
        </a:p>
      </dgm:t>
    </dgm:pt>
    <dgm:pt modelId="{EA11C5BA-C8DA-43C1-91AC-F6684CC97F0E}" type="pres">
      <dgm:prSet presAssocID="{FD0E9D5B-3BDF-4C6A-9C83-A35878BBA7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63B211-79A2-4A07-A08D-C49535A3A11F}" type="pres">
      <dgm:prSet presAssocID="{EDD6D2C5-5352-4C1F-973A-9AA45081EF51}" presName="parentText" presStyleLbl="node1" presStyleIdx="0" presStyleCnt="4" custScaleY="484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13A024-2B44-416B-8A4E-EB1B9C1FAB97}" type="pres">
      <dgm:prSet presAssocID="{FC673D4D-F97A-45B9-BE0D-4DAC8737AF62}" presName="spacer" presStyleCnt="0"/>
      <dgm:spPr/>
    </dgm:pt>
    <dgm:pt modelId="{E996F169-78F0-4F8D-93AF-6DF0D719E089}" type="pres">
      <dgm:prSet presAssocID="{4F4D833F-611D-4DF4-8010-350A8A562664}" presName="parentText" presStyleLbl="node1" presStyleIdx="1" presStyleCnt="4" custAng="0" custScaleY="550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B40AB9-E257-476C-816D-D71B4A8B46FE}" type="pres">
      <dgm:prSet presAssocID="{7294C8AE-E86C-4114-ACA5-18D989D6A277}" presName="spacer" presStyleCnt="0"/>
      <dgm:spPr/>
    </dgm:pt>
    <dgm:pt modelId="{A95D4A6C-A322-438B-9D53-E78E3D4487E7}" type="pres">
      <dgm:prSet presAssocID="{F695FA5E-04A2-4CC4-8BA9-B4CB8BD0892A}" presName="parentText" presStyleLbl="node1" presStyleIdx="2" presStyleCnt="4" custScaleY="389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201DE3-6DED-4363-8C7D-334A18F2CBCA}" type="pres">
      <dgm:prSet presAssocID="{F695FA5E-04A2-4CC4-8BA9-B4CB8BD0892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52BB3D-FE54-4EA0-B7AE-0B17C6E2793A}" type="pres">
      <dgm:prSet presAssocID="{53A413FD-F39B-4099-98D2-F5EFC6400D5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637A57-83BB-4BC7-ABC9-936FB6B2D54D}" type="presOf" srcId="{B2FA680C-F996-437A-9673-57CDE0F9A46B}" destId="{E6201DE3-6DED-4363-8C7D-334A18F2CBCA}" srcOrd="0" destOrd="3" presId="urn:microsoft.com/office/officeart/2005/8/layout/vList2"/>
    <dgm:cxn modelId="{5774D73F-D9ED-4ED5-A09F-9E4183A9B5F4}" type="presOf" srcId="{FD0E9D5B-3BDF-4C6A-9C83-A35878BBA774}" destId="{EA11C5BA-C8DA-43C1-91AC-F6684CC97F0E}" srcOrd="0" destOrd="0" presId="urn:microsoft.com/office/officeart/2005/8/layout/vList2"/>
    <dgm:cxn modelId="{67CE7EAE-B5A9-464F-B09E-BDA8EE95DFD9}" type="presOf" srcId="{04F2A7DD-F1A7-4F93-B57B-E132DD796F6E}" destId="{E6201DE3-6DED-4363-8C7D-334A18F2CBCA}" srcOrd="0" destOrd="0" presId="urn:microsoft.com/office/officeart/2005/8/layout/vList2"/>
    <dgm:cxn modelId="{5287DEE4-D087-4842-835A-CC9D66F183DF}" type="presOf" srcId="{60A73B43-D56F-4D00-AF21-6F574B97E145}" destId="{E6201DE3-6DED-4363-8C7D-334A18F2CBCA}" srcOrd="0" destOrd="4" presId="urn:microsoft.com/office/officeart/2005/8/layout/vList2"/>
    <dgm:cxn modelId="{4F14DB39-0786-46AD-9A84-D9490337F35E}" srcId="{F695FA5E-04A2-4CC4-8BA9-B4CB8BD0892A}" destId="{60A73B43-D56F-4D00-AF21-6F574B97E145}" srcOrd="4" destOrd="0" parTransId="{B614B972-8AB0-4B49-BDD5-61C7937CDDCE}" sibTransId="{4970B24C-B941-49C3-AABD-E71C097A2052}"/>
    <dgm:cxn modelId="{BA9A7502-971F-4219-8F95-48CF0E86635E}" srcId="{F695FA5E-04A2-4CC4-8BA9-B4CB8BD0892A}" destId="{B2FA680C-F996-437A-9673-57CDE0F9A46B}" srcOrd="3" destOrd="0" parTransId="{52D5C639-3646-475A-9D6A-DD833C70095B}" sibTransId="{2B5EB456-A67C-438A-AD39-6782D6B229AA}"/>
    <dgm:cxn modelId="{56A60053-8DE9-4428-8932-AEE7AB77FDD2}" srcId="{FD0E9D5B-3BDF-4C6A-9C83-A35878BBA774}" destId="{EDD6D2C5-5352-4C1F-973A-9AA45081EF51}" srcOrd="0" destOrd="0" parTransId="{10D75B6B-4AC8-431D-8681-6A75B42A0CCE}" sibTransId="{FC673D4D-F97A-45B9-BE0D-4DAC8737AF62}"/>
    <dgm:cxn modelId="{3E33FED6-9233-4FEB-944A-9808334AB2A4}" type="presOf" srcId="{F695FA5E-04A2-4CC4-8BA9-B4CB8BD0892A}" destId="{A95D4A6C-A322-438B-9D53-E78E3D4487E7}" srcOrd="0" destOrd="0" presId="urn:microsoft.com/office/officeart/2005/8/layout/vList2"/>
    <dgm:cxn modelId="{8AABC004-2C79-4767-8115-239B6CF1F601}" srcId="{F695FA5E-04A2-4CC4-8BA9-B4CB8BD0892A}" destId="{2FA05492-DCE2-4C1B-92D4-FF43BF129C92}" srcOrd="1" destOrd="0" parTransId="{030B26A1-EECB-44D7-A148-B002D397B2C0}" sibTransId="{EE1CEA76-CF38-4C1D-90E9-F2FE2DC5AC40}"/>
    <dgm:cxn modelId="{B75C6BA6-62A7-424A-8514-429BD5D89A04}" type="presOf" srcId="{EDD6D2C5-5352-4C1F-973A-9AA45081EF51}" destId="{5363B211-79A2-4A07-A08D-C49535A3A11F}" srcOrd="0" destOrd="0" presId="urn:microsoft.com/office/officeart/2005/8/layout/vList2"/>
    <dgm:cxn modelId="{32B62A78-BA40-44AC-9800-CB47B6A66714}" srcId="{FD0E9D5B-3BDF-4C6A-9C83-A35878BBA774}" destId="{4F4D833F-611D-4DF4-8010-350A8A562664}" srcOrd="1" destOrd="0" parTransId="{3EC8A457-AFFE-4328-8951-FCD8B1754600}" sibTransId="{7294C8AE-E86C-4114-ACA5-18D989D6A277}"/>
    <dgm:cxn modelId="{614FB36B-A9DC-4418-BF02-EEDEF2C59CDD}" srcId="{FD0E9D5B-3BDF-4C6A-9C83-A35878BBA774}" destId="{F695FA5E-04A2-4CC4-8BA9-B4CB8BD0892A}" srcOrd="2" destOrd="0" parTransId="{3D2D10C3-DB9E-42B9-967F-6BC4A1D0F40E}" sibTransId="{62F2E898-5659-49EB-8904-2582438E957D}"/>
    <dgm:cxn modelId="{D99ECA9E-B527-4512-81D6-29BE614AFF86}" type="presOf" srcId="{53A413FD-F39B-4099-98D2-F5EFC6400D50}" destId="{CB52BB3D-FE54-4EA0-B7AE-0B17C6E2793A}" srcOrd="0" destOrd="0" presId="urn:microsoft.com/office/officeart/2005/8/layout/vList2"/>
    <dgm:cxn modelId="{368F51E1-8860-451F-AD2A-451B920E4CA6}" type="presOf" srcId="{4F4D833F-611D-4DF4-8010-350A8A562664}" destId="{E996F169-78F0-4F8D-93AF-6DF0D719E089}" srcOrd="0" destOrd="0" presId="urn:microsoft.com/office/officeart/2005/8/layout/vList2"/>
    <dgm:cxn modelId="{327D8343-E2B0-4592-898C-80C817792B6D}" type="presOf" srcId="{DE134F4E-7F66-46C7-99E4-BF4078F0CE33}" destId="{E6201DE3-6DED-4363-8C7D-334A18F2CBCA}" srcOrd="0" destOrd="2" presId="urn:microsoft.com/office/officeart/2005/8/layout/vList2"/>
    <dgm:cxn modelId="{F707BAA5-CF21-4D56-872C-E0E2B2534AB9}" srcId="{F695FA5E-04A2-4CC4-8BA9-B4CB8BD0892A}" destId="{04F2A7DD-F1A7-4F93-B57B-E132DD796F6E}" srcOrd="0" destOrd="0" parTransId="{68505097-F6AF-4CFD-8E0F-EE6CB8AFC70B}" sibTransId="{1E9DE391-5772-489D-BBB6-5AB09CA79E03}"/>
    <dgm:cxn modelId="{E1663B02-D53C-40DA-8E4E-E9CE46FADFA7}" srcId="{FD0E9D5B-3BDF-4C6A-9C83-A35878BBA774}" destId="{53A413FD-F39B-4099-98D2-F5EFC6400D50}" srcOrd="3" destOrd="0" parTransId="{3CC7D2CE-41BF-46E6-8E75-4DE786B2EFE7}" sibTransId="{1FF48FFF-BD2E-4FD1-8EE1-B21EEAD0BB6C}"/>
    <dgm:cxn modelId="{841A2D88-4F9C-4069-89DE-5AF5D418B051}" type="presOf" srcId="{2FA05492-DCE2-4C1B-92D4-FF43BF129C92}" destId="{E6201DE3-6DED-4363-8C7D-334A18F2CBCA}" srcOrd="0" destOrd="1" presId="urn:microsoft.com/office/officeart/2005/8/layout/vList2"/>
    <dgm:cxn modelId="{0EBC7643-A350-4D39-9C27-A030B21419B1}" srcId="{F695FA5E-04A2-4CC4-8BA9-B4CB8BD0892A}" destId="{DE134F4E-7F66-46C7-99E4-BF4078F0CE33}" srcOrd="2" destOrd="0" parTransId="{385CD0C1-C606-4F94-8683-42722ECE2F64}" sibTransId="{17D4152F-4AF7-4DD3-94AA-63D0EAFE60CE}"/>
    <dgm:cxn modelId="{B046AF4A-D8BF-45B9-A0CD-EEC150746EFE}" type="presParOf" srcId="{EA11C5BA-C8DA-43C1-91AC-F6684CC97F0E}" destId="{5363B211-79A2-4A07-A08D-C49535A3A11F}" srcOrd="0" destOrd="0" presId="urn:microsoft.com/office/officeart/2005/8/layout/vList2"/>
    <dgm:cxn modelId="{2A4EC6B5-878D-4B9B-83DA-4F64E9D11775}" type="presParOf" srcId="{EA11C5BA-C8DA-43C1-91AC-F6684CC97F0E}" destId="{5213A024-2B44-416B-8A4E-EB1B9C1FAB97}" srcOrd="1" destOrd="0" presId="urn:microsoft.com/office/officeart/2005/8/layout/vList2"/>
    <dgm:cxn modelId="{5A0C3B69-130F-4047-935F-D12AD74B560B}" type="presParOf" srcId="{EA11C5BA-C8DA-43C1-91AC-F6684CC97F0E}" destId="{E996F169-78F0-4F8D-93AF-6DF0D719E089}" srcOrd="2" destOrd="0" presId="urn:microsoft.com/office/officeart/2005/8/layout/vList2"/>
    <dgm:cxn modelId="{51F69EB5-B886-410D-9D29-FD94B822B71E}" type="presParOf" srcId="{EA11C5BA-C8DA-43C1-91AC-F6684CC97F0E}" destId="{26B40AB9-E257-476C-816D-D71B4A8B46FE}" srcOrd="3" destOrd="0" presId="urn:microsoft.com/office/officeart/2005/8/layout/vList2"/>
    <dgm:cxn modelId="{B41A6AA3-E216-41F8-A94B-7786C799D3BF}" type="presParOf" srcId="{EA11C5BA-C8DA-43C1-91AC-F6684CC97F0E}" destId="{A95D4A6C-A322-438B-9D53-E78E3D4487E7}" srcOrd="4" destOrd="0" presId="urn:microsoft.com/office/officeart/2005/8/layout/vList2"/>
    <dgm:cxn modelId="{475F21AF-9D56-44A0-9C42-48A59668B1C0}" type="presParOf" srcId="{EA11C5BA-C8DA-43C1-91AC-F6684CC97F0E}" destId="{E6201DE3-6DED-4363-8C7D-334A18F2CBCA}" srcOrd="5" destOrd="0" presId="urn:microsoft.com/office/officeart/2005/8/layout/vList2"/>
    <dgm:cxn modelId="{C0A800A4-26ED-430A-8765-AE6D4860EB36}" type="presParOf" srcId="{EA11C5BA-C8DA-43C1-91AC-F6684CC97F0E}" destId="{CB52BB3D-FE54-4EA0-B7AE-0B17C6E2793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EB32625-F651-4F7E-8DFF-D67033D8614A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71B8A7A-ECAB-41CE-8A91-AEBDB1685577}">
      <dgm:prSet/>
      <dgm:spPr/>
      <dgm:t>
        <a:bodyPr/>
        <a:lstStyle/>
        <a:p>
          <a:pPr rtl="0"/>
          <a:r>
            <a:rPr lang="en-US" dirty="0" smtClean="0"/>
            <a:t>Impact – </a:t>
          </a:r>
          <a:r>
            <a:rPr lang="en-US" dirty="0" smtClean="0"/>
            <a:t>what is the bigger effect and change you aim at </a:t>
          </a:r>
          <a:endParaRPr lang="en-US" dirty="0"/>
        </a:p>
      </dgm:t>
    </dgm:pt>
    <dgm:pt modelId="{F29638DA-DD77-42AD-94E1-6598298CD680}" type="parTrans" cxnId="{61A1020A-E2D9-4CFE-AE87-3A34202025C3}">
      <dgm:prSet/>
      <dgm:spPr/>
      <dgm:t>
        <a:bodyPr/>
        <a:lstStyle/>
        <a:p>
          <a:endParaRPr lang="en-US"/>
        </a:p>
      </dgm:t>
    </dgm:pt>
    <dgm:pt modelId="{7927A8F2-1228-43E0-AB07-7CC99B1E844B}" type="sibTrans" cxnId="{61A1020A-E2D9-4CFE-AE87-3A34202025C3}">
      <dgm:prSet/>
      <dgm:spPr/>
      <dgm:t>
        <a:bodyPr/>
        <a:lstStyle/>
        <a:p>
          <a:endParaRPr lang="en-US"/>
        </a:p>
      </dgm:t>
    </dgm:pt>
    <dgm:pt modelId="{50303C99-B1C4-4891-B866-8F8FDF362C5B}">
      <dgm:prSet/>
      <dgm:spPr/>
      <dgm:t>
        <a:bodyPr/>
        <a:lstStyle/>
        <a:p>
          <a:pPr rtl="0"/>
          <a:r>
            <a:rPr lang="en-US" dirty="0" smtClean="0"/>
            <a:t>Sustainability – life of </a:t>
          </a:r>
          <a:r>
            <a:rPr lang="en-US" dirty="0" smtClean="0"/>
            <a:t>project results </a:t>
          </a:r>
          <a:r>
            <a:rPr lang="en-US" dirty="0" smtClean="0"/>
            <a:t>beyond project cycle</a:t>
          </a:r>
          <a:endParaRPr lang="en-US" dirty="0"/>
        </a:p>
      </dgm:t>
    </dgm:pt>
    <dgm:pt modelId="{C64A4379-DDD8-4D3D-A343-9B32D6E7A7C4}" type="parTrans" cxnId="{51F9AB6B-F293-41A5-9481-17847C7B72E7}">
      <dgm:prSet/>
      <dgm:spPr/>
      <dgm:t>
        <a:bodyPr/>
        <a:lstStyle/>
        <a:p>
          <a:endParaRPr lang="en-US"/>
        </a:p>
      </dgm:t>
    </dgm:pt>
    <dgm:pt modelId="{9C69BD4F-D761-4343-911A-6509EEF3C743}" type="sibTrans" cxnId="{51F9AB6B-F293-41A5-9481-17847C7B72E7}">
      <dgm:prSet/>
      <dgm:spPr/>
      <dgm:t>
        <a:bodyPr/>
        <a:lstStyle/>
        <a:p>
          <a:endParaRPr lang="en-US"/>
        </a:p>
      </dgm:t>
    </dgm:pt>
    <dgm:pt modelId="{4FF5DEBC-EF6E-4B06-9715-9E8C8D368E14}">
      <dgm:prSet/>
      <dgm:spPr/>
      <dgm:t>
        <a:bodyPr/>
        <a:lstStyle/>
        <a:p>
          <a:pPr rtl="0"/>
          <a:r>
            <a:rPr lang="en-GB" smtClean="0"/>
            <a:t>Diversity, equity and inclusion - outline strategies to ensure gender equality and non-discrimination </a:t>
          </a:r>
          <a:endParaRPr lang="en-US"/>
        </a:p>
      </dgm:t>
    </dgm:pt>
    <dgm:pt modelId="{75250C31-0992-411B-B420-CE363638FEDF}" type="parTrans" cxnId="{DA69F3ED-EA6A-47CB-B728-E1CA7B62926A}">
      <dgm:prSet/>
      <dgm:spPr/>
      <dgm:t>
        <a:bodyPr/>
        <a:lstStyle/>
        <a:p>
          <a:endParaRPr lang="en-US"/>
        </a:p>
      </dgm:t>
    </dgm:pt>
    <dgm:pt modelId="{97525F02-3F70-4F81-A854-F7DFA86F63E9}" type="sibTrans" cxnId="{DA69F3ED-EA6A-47CB-B728-E1CA7B62926A}">
      <dgm:prSet/>
      <dgm:spPr/>
      <dgm:t>
        <a:bodyPr/>
        <a:lstStyle/>
        <a:p>
          <a:endParaRPr lang="en-US"/>
        </a:p>
      </dgm:t>
    </dgm:pt>
    <dgm:pt modelId="{B8FD5369-D3F4-4C6D-944B-6A7F4647761E}">
      <dgm:prSet/>
      <dgm:spPr/>
      <dgm:t>
        <a:bodyPr/>
        <a:lstStyle/>
        <a:p>
          <a:pPr rtl="0"/>
          <a:r>
            <a:rPr lang="en-GB" dirty="0" smtClean="0"/>
            <a:t>Risk Management –  specify </a:t>
          </a:r>
          <a:r>
            <a:rPr lang="en-GB" dirty="0" smtClean="0"/>
            <a:t>risks, their </a:t>
          </a:r>
          <a:r>
            <a:rPr lang="en-GB" dirty="0" smtClean="0"/>
            <a:t>levels and mitigation measures </a:t>
          </a:r>
          <a:endParaRPr lang="en-US" dirty="0"/>
        </a:p>
      </dgm:t>
    </dgm:pt>
    <dgm:pt modelId="{987A37AE-6CC1-4490-B751-30727E46E131}" type="parTrans" cxnId="{E8FF6E74-46E8-4E9F-9FDB-ED3B99F883E7}">
      <dgm:prSet/>
      <dgm:spPr/>
      <dgm:t>
        <a:bodyPr/>
        <a:lstStyle/>
        <a:p>
          <a:endParaRPr lang="en-US"/>
        </a:p>
      </dgm:t>
    </dgm:pt>
    <dgm:pt modelId="{5CA1B48A-A8F0-46C6-9D1F-7AB4D8A8A7B8}" type="sibTrans" cxnId="{E8FF6E74-46E8-4E9F-9FDB-ED3B99F883E7}">
      <dgm:prSet/>
      <dgm:spPr/>
      <dgm:t>
        <a:bodyPr/>
        <a:lstStyle/>
        <a:p>
          <a:endParaRPr lang="en-US"/>
        </a:p>
      </dgm:t>
    </dgm:pt>
    <dgm:pt modelId="{B8A9B0EF-9EF6-4C1E-8B2C-89387434E53A}">
      <dgm:prSet/>
      <dgm:spPr/>
      <dgm:t>
        <a:bodyPr/>
        <a:lstStyle/>
        <a:p>
          <a:pPr rtl="0"/>
          <a:r>
            <a:rPr lang="en-GB" smtClean="0"/>
            <a:t>Publicity – how you will inform the public, channels to be used </a:t>
          </a:r>
          <a:endParaRPr lang="en-US"/>
        </a:p>
      </dgm:t>
    </dgm:pt>
    <dgm:pt modelId="{B762D3C9-F815-4C03-BE68-6712F7745D8D}" type="parTrans" cxnId="{44314AE9-CCE7-4E4A-B825-03E024B22AC1}">
      <dgm:prSet/>
      <dgm:spPr/>
      <dgm:t>
        <a:bodyPr/>
        <a:lstStyle/>
        <a:p>
          <a:endParaRPr lang="en-US"/>
        </a:p>
      </dgm:t>
    </dgm:pt>
    <dgm:pt modelId="{CAD78063-7961-42AA-B982-C25A46F2469F}" type="sibTrans" cxnId="{44314AE9-CCE7-4E4A-B825-03E024B22AC1}">
      <dgm:prSet/>
      <dgm:spPr/>
      <dgm:t>
        <a:bodyPr/>
        <a:lstStyle/>
        <a:p>
          <a:endParaRPr lang="en-US"/>
        </a:p>
      </dgm:t>
    </dgm:pt>
    <dgm:pt modelId="{61C661CD-69D4-49E7-8051-EDE18481F4DE}" type="pres">
      <dgm:prSet presAssocID="{FEB32625-F651-4F7E-8DFF-D67033D861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B5B9B6-2705-4D22-A67F-AFF9D3D2581F}" type="pres">
      <dgm:prSet presAssocID="{871B8A7A-ECAB-41CE-8A91-AEBDB168557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C02B11-7D01-4087-B226-4CBA22C718CC}" type="pres">
      <dgm:prSet presAssocID="{7927A8F2-1228-43E0-AB07-7CC99B1E844B}" presName="spacer" presStyleCnt="0"/>
      <dgm:spPr/>
    </dgm:pt>
    <dgm:pt modelId="{A9FE64D1-FEC3-4E7F-A0FB-6BDAC9C00551}" type="pres">
      <dgm:prSet presAssocID="{50303C99-B1C4-4891-B866-8F8FDF362C5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999126-FD2B-4627-9132-FAEE8FD4AD16}" type="pres">
      <dgm:prSet presAssocID="{9C69BD4F-D761-4343-911A-6509EEF3C743}" presName="spacer" presStyleCnt="0"/>
      <dgm:spPr/>
    </dgm:pt>
    <dgm:pt modelId="{1D6B2387-3AFD-4374-AE2C-5D62773480FF}" type="pres">
      <dgm:prSet presAssocID="{4FF5DEBC-EF6E-4B06-9715-9E8C8D368E1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04C17-C245-45A4-8F95-70785071048A}" type="pres">
      <dgm:prSet presAssocID="{97525F02-3F70-4F81-A854-F7DFA86F63E9}" presName="spacer" presStyleCnt="0"/>
      <dgm:spPr/>
    </dgm:pt>
    <dgm:pt modelId="{7C9F4759-1CF1-4161-BECC-911B1E1E0F0F}" type="pres">
      <dgm:prSet presAssocID="{B8FD5369-D3F4-4C6D-944B-6A7F4647761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4B5A0-4963-4326-9420-0B01442F5BDB}" type="pres">
      <dgm:prSet presAssocID="{5CA1B48A-A8F0-46C6-9D1F-7AB4D8A8A7B8}" presName="spacer" presStyleCnt="0"/>
      <dgm:spPr/>
    </dgm:pt>
    <dgm:pt modelId="{58BD8B40-18ED-473A-92B7-F5FE4B9871AA}" type="pres">
      <dgm:prSet presAssocID="{B8A9B0EF-9EF6-4C1E-8B2C-89387434E53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ACA69A-94B4-4D4A-8924-F3BB659681BA}" type="presOf" srcId="{4FF5DEBC-EF6E-4B06-9715-9E8C8D368E14}" destId="{1D6B2387-3AFD-4374-AE2C-5D62773480FF}" srcOrd="0" destOrd="0" presId="urn:microsoft.com/office/officeart/2005/8/layout/vList2"/>
    <dgm:cxn modelId="{05014DC0-5685-4523-9D34-69F322403D7B}" type="presOf" srcId="{871B8A7A-ECAB-41CE-8A91-AEBDB1685577}" destId="{DDB5B9B6-2705-4D22-A67F-AFF9D3D2581F}" srcOrd="0" destOrd="0" presId="urn:microsoft.com/office/officeart/2005/8/layout/vList2"/>
    <dgm:cxn modelId="{61A1020A-E2D9-4CFE-AE87-3A34202025C3}" srcId="{FEB32625-F651-4F7E-8DFF-D67033D8614A}" destId="{871B8A7A-ECAB-41CE-8A91-AEBDB1685577}" srcOrd="0" destOrd="0" parTransId="{F29638DA-DD77-42AD-94E1-6598298CD680}" sibTransId="{7927A8F2-1228-43E0-AB07-7CC99B1E844B}"/>
    <dgm:cxn modelId="{E8FF6E74-46E8-4E9F-9FDB-ED3B99F883E7}" srcId="{FEB32625-F651-4F7E-8DFF-D67033D8614A}" destId="{B8FD5369-D3F4-4C6D-944B-6A7F4647761E}" srcOrd="3" destOrd="0" parTransId="{987A37AE-6CC1-4490-B751-30727E46E131}" sibTransId="{5CA1B48A-A8F0-46C6-9D1F-7AB4D8A8A7B8}"/>
    <dgm:cxn modelId="{F6F8AA7F-1B23-4B5E-A796-3C689E80551A}" type="presOf" srcId="{FEB32625-F651-4F7E-8DFF-D67033D8614A}" destId="{61C661CD-69D4-49E7-8051-EDE18481F4DE}" srcOrd="0" destOrd="0" presId="urn:microsoft.com/office/officeart/2005/8/layout/vList2"/>
    <dgm:cxn modelId="{8BE0C46C-EBD0-4066-8444-59873A6B34BD}" type="presOf" srcId="{B8A9B0EF-9EF6-4C1E-8B2C-89387434E53A}" destId="{58BD8B40-18ED-473A-92B7-F5FE4B9871AA}" srcOrd="0" destOrd="0" presId="urn:microsoft.com/office/officeart/2005/8/layout/vList2"/>
    <dgm:cxn modelId="{DA69F3ED-EA6A-47CB-B728-E1CA7B62926A}" srcId="{FEB32625-F651-4F7E-8DFF-D67033D8614A}" destId="{4FF5DEBC-EF6E-4B06-9715-9E8C8D368E14}" srcOrd="2" destOrd="0" parTransId="{75250C31-0992-411B-B420-CE363638FEDF}" sibTransId="{97525F02-3F70-4F81-A854-F7DFA86F63E9}"/>
    <dgm:cxn modelId="{8651B63E-CF8A-44CB-9538-1E3D4AD4FE79}" type="presOf" srcId="{50303C99-B1C4-4891-B866-8F8FDF362C5B}" destId="{A9FE64D1-FEC3-4E7F-A0FB-6BDAC9C00551}" srcOrd="0" destOrd="0" presId="urn:microsoft.com/office/officeart/2005/8/layout/vList2"/>
    <dgm:cxn modelId="{51F9AB6B-F293-41A5-9481-17847C7B72E7}" srcId="{FEB32625-F651-4F7E-8DFF-D67033D8614A}" destId="{50303C99-B1C4-4891-B866-8F8FDF362C5B}" srcOrd="1" destOrd="0" parTransId="{C64A4379-DDD8-4D3D-A343-9B32D6E7A7C4}" sibTransId="{9C69BD4F-D761-4343-911A-6509EEF3C743}"/>
    <dgm:cxn modelId="{DFB55817-F3CD-4387-9DEF-98FB863FAE1A}" type="presOf" srcId="{B8FD5369-D3F4-4C6D-944B-6A7F4647761E}" destId="{7C9F4759-1CF1-4161-BECC-911B1E1E0F0F}" srcOrd="0" destOrd="0" presId="urn:microsoft.com/office/officeart/2005/8/layout/vList2"/>
    <dgm:cxn modelId="{44314AE9-CCE7-4E4A-B825-03E024B22AC1}" srcId="{FEB32625-F651-4F7E-8DFF-D67033D8614A}" destId="{B8A9B0EF-9EF6-4C1E-8B2C-89387434E53A}" srcOrd="4" destOrd="0" parTransId="{B762D3C9-F815-4C03-BE68-6712F7745D8D}" sibTransId="{CAD78063-7961-42AA-B982-C25A46F2469F}"/>
    <dgm:cxn modelId="{6FD0D175-94DA-4F5F-A6C3-E42A7B36B265}" type="presParOf" srcId="{61C661CD-69D4-49E7-8051-EDE18481F4DE}" destId="{DDB5B9B6-2705-4D22-A67F-AFF9D3D2581F}" srcOrd="0" destOrd="0" presId="urn:microsoft.com/office/officeart/2005/8/layout/vList2"/>
    <dgm:cxn modelId="{964DC877-0087-4071-8C42-7EF3662582C6}" type="presParOf" srcId="{61C661CD-69D4-49E7-8051-EDE18481F4DE}" destId="{70C02B11-7D01-4087-B226-4CBA22C718CC}" srcOrd="1" destOrd="0" presId="urn:microsoft.com/office/officeart/2005/8/layout/vList2"/>
    <dgm:cxn modelId="{3A693C50-BA40-4381-AF18-604B93F08A54}" type="presParOf" srcId="{61C661CD-69D4-49E7-8051-EDE18481F4DE}" destId="{A9FE64D1-FEC3-4E7F-A0FB-6BDAC9C00551}" srcOrd="2" destOrd="0" presId="urn:microsoft.com/office/officeart/2005/8/layout/vList2"/>
    <dgm:cxn modelId="{7DDF32EE-BBD1-4396-87B0-619CAA4D9E48}" type="presParOf" srcId="{61C661CD-69D4-49E7-8051-EDE18481F4DE}" destId="{00999126-FD2B-4627-9132-FAEE8FD4AD16}" srcOrd="3" destOrd="0" presId="urn:microsoft.com/office/officeart/2005/8/layout/vList2"/>
    <dgm:cxn modelId="{BAC2207E-F821-4AEA-B6C6-8A417D66F2FD}" type="presParOf" srcId="{61C661CD-69D4-49E7-8051-EDE18481F4DE}" destId="{1D6B2387-3AFD-4374-AE2C-5D62773480FF}" srcOrd="4" destOrd="0" presId="urn:microsoft.com/office/officeart/2005/8/layout/vList2"/>
    <dgm:cxn modelId="{AD7BB19E-374D-4C9F-B562-848C7A7EA0AE}" type="presParOf" srcId="{61C661CD-69D4-49E7-8051-EDE18481F4DE}" destId="{4F104C17-C245-45A4-8F95-70785071048A}" srcOrd="5" destOrd="0" presId="urn:microsoft.com/office/officeart/2005/8/layout/vList2"/>
    <dgm:cxn modelId="{FEC20F12-8154-4560-9357-3AEA034BAE5D}" type="presParOf" srcId="{61C661CD-69D4-49E7-8051-EDE18481F4DE}" destId="{7C9F4759-1CF1-4161-BECC-911B1E1E0F0F}" srcOrd="6" destOrd="0" presId="urn:microsoft.com/office/officeart/2005/8/layout/vList2"/>
    <dgm:cxn modelId="{B1DB91E1-1B37-435D-B4D1-D39C0ED08B15}" type="presParOf" srcId="{61C661CD-69D4-49E7-8051-EDE18481F4DE}" destId="{1014B5A0-4963-4326-9420-0B01442F5BDB}" srcOrd="7" destOrd="0" presId="urn:microsoft.com/office/officeart/2005/8/layout/vList2"/>
    <dgm:cxn modelId="{058FE68E-0DA5-4FAB-A0D9-E1A79081DE4C}" type="presParOf" srcId="{61C661CD-69D4-49E7-8051-EDE18481F4DE}" destId="{58BD8B40-18ED-473A-92B7-F5FE4B9871A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27BF0D2-645E-4316-BC54-4FC889D91D6F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A558BA7-BA33-47ED-872A-9FC0CF849990}">
      <dgm:prSet custT="1"/>
      <dgm:spPr/>
      <dgm:t>
        <a:bodyPr/>
        <a:lstStyle/>
        <a:p>
          <a:pPr algn="l"/>
          <a:r>
            <a:rPr lang="en-US" sz="2400" dirty="0" smtClean="0"/>
            <a:t>Financial support is provided using a </a:t>
          </a:r>
          <a:r>
            <a:rPr lang="en-US" sz="2400" b="1" dirty="0" smtClean="0"/>
            <a:t>Simplified Cost </a:t>
          </a:r>
          <a:r>
            <a:rPr lang="en-US" sz="2400" b="1" dirty="0" smtClean="0"/>
            <a:t>Option for reporting</a:t>
          </a:r>
          <a:r>
            <a:rPr lang="bg-BG" sz="2400" b="1" dirty="0" smtClean="0"/>
            <a:t>:</a:t>
          </a:r>
          <a:r>
            <a:rPr lang="bg-BG" sz="2400" dirty="0" smtClean="0"/>
            <a:t> </a:t>
          </a:r>
          <a:r>
            <a:rPr lang="en-GB" sz="2400" b="1" dirty="0" smtClean="0"/>
            <a:t>Lump sum</a:t>
          </a:r>
          <a:r>
            <a:rPr lang="en-GB" sz="2400" dirty="0" smtClean="0"/>
            <a:t> </a:t>
          </a:r>
          <a:endParaRPr lang="en-US" sz="2400" dirty="0"/>
        </a:p>
      </dgm:t>
    </dgm:pt>
    <dgm:pt modelId="{117246EE-AC4E-49BB-B01E-040AE147E504}" type="parTrans" cxnId="{3725219C-9793-405D-A288-DBE95E9D0DE2}">
      <dgm:prSet/>
      <dgm:spPr/>
      <dgm:t>
        <a:bodyPr/>
        <a:lstStyle/>
        <a:p>
          <a:endParaRPr lang="en-US"/>
        </a:p>
      </dgm:t>
    </dgm:pt>
    <dgm:pt modelId="{48318DD7-AB53-4BA7-B7AF-36A3BFD58CF1}" type="sibTrans" cxnId="{3725219C-9793-405D-A288-DBE95E9D0DE2}">
      <dgm:prSet/>
      <dgm:spPr/>
      <dgm:t>
        <a:bodyPr/>
        <a:lstStyle/>
        <a:p>
          <a:endParaRPr lang="en-US"/>
        </a:p>
      </dgm:t>
    </dgm:pt>
    <dgm:pt modelId="{5B75CFFD-9A8C-4C05-8483-AA989FAA424C}">
      <dgm:prSet custT="1"/>
      <dgm:spPr/>
      <dgm:t>
        <a:bodyPr/>
        <a:lstStyle/>
        <a:p>
          <a:pPr algn="l"/>
          <a:r>
            <a:rPr lang="bg-BG" sz="2400" b="1" dirty="0" err="1" smtClean="0"/>
            <a:t>The</a:t>
          </a:r>
          <a:r>
            <a:rPr lang="bg-BG" sz="2400" b="1" dirty="0" smtClean="0"/>
            <a:t> </a:t>
          </a:r>
          <a:r>
            <a:rPr lang="en-GB" sz="2400" b="1" dirty="0" smtClean="0"/>
            <a:t>maximum </a:t>
          </a:r>
          <a:r>
            <a:rPr lang="bg-BG" sz="2400" b="1" dirty="0" err="1" smtClean="0"/>
            <a:t>amount</a:t>
          </a:r>
          <a:r>
            <a:rPr lang="bg-BG" sz="2400" b="1" dirty="0" smtClean="0"/>
            <a:t> </a:t>
          </a:r>
          <a:r>
            <a:rPr lang="bg-BG" sz="2400" b="1" dirty="0" err="1" smtClean="0"/>
            <a:t>of</a:t>
          </a:r>
          <a:r>
            <a:rPr lang="bg-BG" sz="2400" b="1" dirty="0" smtClean="0"/>
            <a:t> </a:t>
          </a:r>
          <a:r>
            <a:rPr lang="bg-BG" sz="2400" b="1" dirty="0" err="1" smtClean="0"/>
            <a:t>financial</a:t>
          </a:r>
          <a:r>
            <a:rPr lang="bg-BG" sz="2400" b="1" dirty="0" smtClean="0"/>
            <a:t> </a:t>
          </a:r>
          <a:r>
            <a:rPr lang="bg-BG" sz="2400" b="1" dirty="0" err="1" smtClean="0"/>
            <a:t>support</a:t>
          </a:r>
          <a:r>
            <a:rPr lang="bg-BG" sz="2400" b="1" dirty="0" smtClean="0"/>
            <a:t> </a:t>
          </a:r>
          <a:r>
            <a:rPr lang="bg-BG" sz="2400" b="1" dirty="0" err="1" smtClean="0"/>
            <a:t>is</a:t>
          </a:r>
          <a:r>
            <a:rPr lang="bg-BG" sz="2400" b="1" dirty="0" smtClean="0"/>
            <a:t> </a:t>
          </a:r>
          <a:r>
            <a:rPr lang="bg-BG" sz="2400" b="1" dirty="0" err="1" smtClean="0"/>
            <a:t>up</a:t>
          </a:r>
          <a:r>
            <a:rPr lang="bg-BG" sz="2400" b="1" dirty="0" smtClean="0"/>
            <a:t> </a:t>
          </a:r>
          <a:r>
            <a:rPr lang="bg-BG" sz="2400" b="1" dirty="0" err="1" smtClean="0"/>
            <a:t>to</a:t>
          </a:r>
          <a:r>
            <a:rPr lang="bg-BG" sz="2400" b="1" dirty="0" smtClean="0"/>
            <a:t> EUR 60,000.</a:t>
          </a:r>
          <a:endParaRPr lang="en-US" sz="2400" dirty="0"/>
        </a:p>
      </dgm:t>
    </dgm:pt>
    <dgm:pt modelId="{713F4673-C8E0-4218-BACC-54E567C1027A}" type="parTrans" cxnId="{3D426B81-738F-4A8A-BAE3-8CD3811A88C5}">
      <dgm:prSet/>
      <dgm:spPr/>
      <dgm:t>
        <a:bodyPr/>
        <a:lstStyle/>
        <a:p>
          <a:endParaRPr lang="en-US"/>
        </a:p>
      </dgm:t>
    </dgm:pt>
    <dgm:pt modelId="{A38EFDC4-F741-4B2F-AB51-4DD2225E551B}" type="sibTrans" cxnId="{3D426B81-738F-4A8A-BAE3-8CD3811A88C5}">
      <dgm:prSet/>
      <dgm:spPr/>
      <dgm:t>
        <a:bodyPr/>
        <a:lstStyle/>
        <a:p>
          <a:endParaRPr lang="en-US"/>
        </a:p>
      </dgm:t>
    </dgm:pt>
    <dgm:pt modelId="{7BE7BBDD-D618-41A4-8056-B5FCCCF62BDD}">
      <dgm:prSet custT="1"/>
      <dgm:spPr/>
      <dgm:t>
        <a:bodyPr/>
        <a:lstStyle/>
        <a:p>
          <a:pPr algn="l"/>
          <a:r>
            <a:rPr lang="en-US" sz="2400" dirty="0" smtClean="0"/>
            <a:t>Applicants justify the requested amount of support per </a:t>
          </a:r>
          <a:r>
            <a:rPr lang="en-US" sz="2400" dirty="0" smtClean="0"/>
            <a:t>activities. The amount is then fixed for each project</a:t>
          </a:r>
          <a:endParaRPr lang="en-US" sz="2400" dirty="0"/>
        </a:p>
      </dgm:t>
    </dgm:pt>
    <dgm:pt modelId="{2E6DF74B-DE0A-4EEF-8FAA-FD11ECA37A20}" type="sibTrans" cxnId="{A4FDD796-780E-4358-8141-86A71035B2E7}">
      <dgm:prSet/>
      <dgm:spPr/>
      <dgm:t>
        <a:bodyPr/>
        <a:lstStyle/>
        <a:p>
          <a:endParaRPr lang="en-US"/>
        </a:p>
      </dgm:t>
    </dgm:pt>
    <dgm:pt modelId="{EDFF6D4C-6FF9-4325-A131-A64AD4DDEBCA}" type="parTrans" cxnId="{A4FDD796-780E-4358-8141-86A71035B2E7}">
      <dgm:prSet/>
      <dgm:spPr/>
      <dgm:t>
        <a:bodyPr/>
        <a:lstStyle/>
        <a:p>
          <a:endParaRPr lang="en-US"/>
        </a:p>
      </dgm:t>
    </dgm:pt>
    <dgm:pt modelId="{5FD5CF44-FE22-4BA5-B595-E5BEB7970711}">
      <dgm:prSet custT="1"/>
      <dgm:spPr/>
      <dgm:t>
        <a:bodyPr/>
        <a:lstStyle/>
        <a:p>
          <a:pPr algn="l"/>
          <a:r>
            <a:rPr lang="bg-BG" sz="2400" dirty="0" err="1" smtClean="0"/>
            <a:t>The</a:t>
          </a:r>
          <a:r>
            <a:rPr lang="bg-BG" sz="2400" dirty="0" smtClean="0"/>
            <a:t> </a:t>
          </a:r>
          <a:r>
            <a:rPr lang="bg-BG" sz="2400" dirty="0" err="1" smtClean="0"/>
            <a:t>budget</a:t>
          </a:r>
          <a:r>
            <a:rPr lang="bg-BG" sz="2400" dirty="0" smtClean="0"/>
            <a:t> </a:t>
          </a:r>
          <a:r>
            <a:rPr lang="bg-BG" sz="2400" dirty="0" err="1" smtClean="0"/>
            <a:t>template</a:t>
          </a:r>
          <a:r>
            <a:rPr lang="bg-BG" sz="2400" dirty="0" smtClean="0"/>
            <a:t> </a:t>
          </a:r>
          <a:r>
            <a:rPr lang="en-US" sz="2400" dirty="0" smtClean="0"/>
            <a:t>is</a:t>
          </a:r>
          <a:r>
            <a:rPr lang="bg-BG" sz="2400" dirty="0" smtClean="0"/>
            <a:t> </a:t>
          </a:r>
          <a:r>
            <a:rPr lang="en-US" sz="2400" dirty="0" smtClean="0"/>
            <a:t>here: </a:t>
          </a:r>
          <a:r>
            <a:rPr lang="bg-BG" sz="2400" dirty="0" smtClean="0">
              <a:hlinkClick xmlns:r="http://schemas.openxmlformats.org/officeDocument/2006/relationships" r:id="rId1"/>
            </a:rPr>
            <a:t>https://</a:t>
          </a:r>
          <a:r>
            <a:rPr lang="en-GB" sz="2400" dirty="0" smtClean="0">
              <a:hlinkClick xmlns:r="http://schemas.openxmlformats.org/officeDocument/2006/relationships" r:id="rId1"/>
            </a:rPr>
            <a:t>mediaresilience.osis.bg</a:t>
          </a:r>
          <a:r>
            <a:rPr lang="en-GB" sz="2400" dirty="0" smtClean="0"/>
            <a:t>, </a:t>
          </a:r>
          <a:r>
            <a:rPr lang="en-US" sz="2400" dirty="0" smtClean="0"/>
            <a:t> after filling in, </a:t>
          </a:r>
          <a:r>
            <a:rPr lang="bg-BG" sz="2400" dirty="0" err="1" smtClean="0"/>
            <a:t>atta</a:t>
          </a:r>
          <a:r>
            <a:rPr lang="en-US" sz="2400" dirty="0" err="1" smtClean="0"/>
            <a:t>ch</a:t>
          </a:r>
          <a:r>
            <a:rPr lang="bg-BG" sz="2400" dirty="0" smtClean="0"/>
            <a:t> </a:t>
          </a:r>
          <a:r>
            <a:rPr lang="bg-BG" sz="2400" dirty="0" err="1" smtClean="0"/>
            <a:t>to</a:t>
          </a:r>
          <a:r>
            <a:rPr lang="en-US" sz="2400" dirty="0" smtClean="0"/>
            <a:t> </a:t>
          </a:r>
          <a:r>
            <a:rPr lang="en-GB" sz="2400" dirty="0" smtClean="0"/>
            <a:t>application form</a:t>
          </a:r>
          <a:r>
            <a:rPr lang="en-US" sz="2400" dirty="0" smtClean="0"/>
            <a:t> </a:t>
          </a:r>
          <a:r>
            <a:rPr lang="bg-BG" sz="2400" dirty="0" err="1" smtClean="0"/>
            <a:t>as</a:t>
          </a:r>
          <a:r>
            <a:rPr lang="bg-BG" sz="2400" dirty="0" smtClean="0"/>
            <a:t> </a:t>
          </a:r>
          <a:r>
            <a:rPr lang="bg-BG" sz="2400" dirty="0" err="1" smtClean="0"/>
            <a:t>an</a:t>
          </a:r>
          <a:r>
            <a:rPr lang="bg-BG" sz="2400" dirty="0" smtClean="0"/>
            <a:t> Excel </a:t>
          </a:r>
          <a:r>
            <a:rPr lang="bg-BG" sz="2400" dirty="0" err="1" smtClean="0"/>
            <a:t>file</a:t>
          </a:r>
          <a:endParaRPr lang="en-US" sz="2400" dirty="0"/>
        </a:p>
      </dgm:t>
    </dgm:pt>
    <dgm:pt modelId="{82FDB731-AEC5-4F0D-9D53-54B487D13633}" type="sibTrans" cxnId="{506E4F0C-6A03-4360-8463-61EC00E4F6B2}">
      <dgm:prSet/>
      <dgm:spPr/>
      <dgm:t>
        <a:bodyPr/>
        <a:lstStyle/>
        <a:p>
          <a:endParaRPr lang="en-US"/>
        </a:p>
      </dgm:t>
    </dgm:pt>
    <dgm:pt modelId="{C949CCE1-9356-45AA-8974-DEEA381078C6}" type="parTrans" cxnId="{506E4F0C-6A03-4360-8463-61EC00E4F6B2}">
      <dgm:prSet/>
      <dgm:spPr/>
      <dgm:t>
        <a:bodyPr/>
        <a:lstStyle/>
        <a:p>
          <a:endParaRPr lang="en-US"/>
        </a:p>
      </dgm:t>
    </dgm:pt>
    <dgm:pt modelId="{59576A1D-6A36-4C01-8EC2-4A75A3EC57E1}">
      <dgm:prSet custT="1"/>
      <dgm:spPr/>
      <dgm:t>
        <a:bodyPr/>
        <a:lstStyle/>
        <a:p>
          <a:pPr algn="l"/>
          <a:r>
            <a:rPr lang="en-US" sz="2400" dirty="0" smtClean="0"/>
            <a:t>No co-funding or</a:t>
          </a:r>
          <a:r>
            <a:rPr lang="bg-BG" sz="2400" dirty="0" smtClean="0"/>
            <a:t> </a:t>
          </a:r>
          <a:r>
            <a:rPr lang="bg-BG" sz="2400" dirty="0" err="1" smtClean="0"/>
            <a:t>in-kind</a:t>
          </a:r>
          <a:r>
            <a:rPr lang="bg-BG" sz="2400" dirty="0" smtClean="0"/>
            <a:t> </a:t>
          </a:r>
          <a:r>
            <a:rPr lang="bg-BG" sz="2400" dirty="0" err="1" smtClean="0"/>
            <a:t>contributions</a:t>
          </a:r>
          <a:r>
            <a:rPr lang="en-US" sz="2400" dirty="0" smtClean="0"/>
            <a:t>,</a:t>
          </a:r>
          <a:r>
            <a:rPr lang="bg-BG" sz="2400" dirty="0" smtClean="0"/>
            <a:t> </a:t>
          </a:r>
          <a:r>
            <a:rPr lang="en-US" sz="2400" dirty="0" smtClean="0"/>
            <a:t>such as</a:t>
          </a:r>
          <a:r>
            <a:rPr lang="bg-BG" sz="2400" dirty="0" smtClean="0"/>
            <a:t> </a:t>
          </a:r>
          <a:r>
            <a:rPr lang="bg-BG" sz="2400" dirty="0" err="1" smtClean="0"/>
            <a:t>voluntary</a:t>
          </a:r>
          <a:r>
            <a:rPr lang="bg-BG" sz="2400" dirty="0" smtClean="0"/>
            <a:t> </a:t>
          </a:r>
          <a:r>
            <a:rPr lang="bg-BG" sz="2400" dirty="0" err="1" smtClean="0"/>
            <a:t>work</a:t>
          </a:r>
          <a:r>
            <a:rPr lang="en-US" sz="2400" dirty="0" smtClean="0"/>
            <a:t>, are </a:t>
          </a:r>
          <a:r>
            <a:rPr lang="en-US" sz="2400" dirty="0" smtClean="0"/>
            <a:t>required. The OSIS provides the 10% co-financing</a:t>
          </a:r>
          <a:endParaRPr lang="en-US" sz="2400" dirty="0"/>
        </a:p>
      </dgm:t>
    </dgm:pt>
    <dgm:pt modelId="{612EC29E-06ED-455C-A3EB-7574C6160127}" type="sibTrans" cxnId="{BD27595E-53DB-4A4C-BB23-F7A73F9D080C}">
      <dgm:prSet/>
      <dgm:spPr/>
      <dgm:t>
        <a:bodyPr/>
        <a:lstStyle/>
        <a:p>
          <a:endParaRPr lang="en-US"/>
        </a:p>
      </dgm:t>
    </dgm:pt>
    <dgm:pt modelId="{6E554F32-6EF1-45DE-968A-8279C16E2809}" type="parTrans" cxnId="{BD27595E-53DB-4A4C-BB23-F7A73F9D080C}">
      <dgm:prSet/>
      <dgm:spPr/>
      <dgm:t>
        <a:bodyPr/>
        <a:lstStyle/>
        <a:p>
          <a:endParaRPr lang="en-US"/>
        </a:p>
      </dgm:t>
    </dgm:pt>
    <dgm:pt modelId="{E3BA8B3F-6A93-42E7-BB59-289B5448E464}">
      <dgm:prSet/>
      <dgm:spPr/>
      <dgm:t>
        <a:bodyPr/>
        <a:lstStyle/>
        <a:p>
          <a:pPr algn="l"/>
          <a:r>
            <a:rPr lang="bg-BG" dirty="0" err="1" smtClean="0"/>
            <a:t>The</a:t>
          </a:r>
          <a:r>
            <a:rPr lang="bg-BG" dirty="0" smtClean="0"/>
            <a:t> </a:t>
          </a:r>
          <a:r>
            <a:rPr lang="bg-BG" dirty="0" err="1" smtClean="0"/>
            <a:t>budget</a:t>
          </a:r>
          <a:r>
            <a:rPr lang="bg-BG" dirty="0" smtClean="0"/>
            <a:t> </a:t>
          </a:r>
          <a:r>
            <a:rPr lang="bg-BG" dirty="0" err="1" smtClean="0"/>
            <a:t>must</a:t>
          </a:r>
          <a:r>
            <a:rPr lang="bg-BG" dirty="0" smtClean="0"/>
            <a:t> </a:t>
          </a:r>
          <a:r>
            <a:rPr lang="bg-BG" dirty="0" err="1" smtClean="0"/>
            <a:t>comply</a:t>
          </a:r>
          <a:r>
            <a:rPr lang="bg-BG" dirty="0" smtClean="0"/>
            <a:t> </a:t>
          </a:r>
          <a:r>
            <a:rPr lang="bg-BG" dirty="0" err="1" smtClean="0"/>
            <a:t>with</a:t>
          </a:r>
          <a:r>
            <a:rPr lang="bg-BG" dirty="0" smtClean="0"/>
            <a:t> </a:t>
          </a:r>
          <a:r>
            <a:rPr lang="en-US" dirty="0" smtClean="0"/>
            <a:t>the </a:t>
          </a:r>
          <a:r>
            <a:rPr lang="bg-BG" dirty="0" err="1" smtClean="0"/>
            <a:t>limits</a:t>
          </a:r>
          <a:r>
            <a:rPr lang="bg-BG" dirty="0" smtClean="0"/>
            <a:t> </a:t>
          </a:r>
          <a:r>
            <a:rPr lang="bg-BG" dirty="0" err="1" smtClean="0"/>
            <a:t>and</a:t>
          </a:r>
          <a:r>
            <a:rPr lang="bg-BG" dirty="0" smtClean="0"/>
            <a:t> </a:t>
          </a:r>
          <a:r>
            <a:rPr lang="bg-BG" dirty="0" err="1" smtClean="0"/>
            <a:t>eligibility</a:t>
          </a:r>
          <a:r>
            <a:rPr lang="bg-BG" dirty="0" smtClean="0"/>
            <a:t> </a:t>
          </a:r>
          <a:r>
            <a:rPr lang="en-US" dirty="0" smtClean="0"/>
            <a:t>of</a:t>
          </a:r>
          <a:r>
            <a:rPr lang="bg-BG" dirty="0" smtClean="0"/>
            <a:t> </a:t>
          </a:r>
          <a:r>
            <a:rPr lang="bg-BG" dirty="0" err="1" smtClean="0"/>
            <a:t>activities</a:t>
          </a:r>
          <a:r>
            <a:rPr lang="bg-BG" dirty="0" smtClean="0"/>
            <a:t> </a:t>
          </a:r>
          <a:r>
            <a:rPr lang="bg-BG" dirty="0" err="1" smtClean="0"/>
            <a:t>and</a:t>
          </a:r>
          <a:r>
            <a:rPr lang="bg-BG" dirty="0" smtClean="0"/>
            <a:t> </a:t>
          </a:r>
          <a:r>
            <a:rPr lang="bg-BG" dirty="0" err="1" smtClean="0"/>
            <a:t>costs</a:t>
          </a:r>
          <a:r>
            <a:rPr lang="en-US" dirty="0" smtClean="0"/>
            <a:t>, </a:t>
          </a:r>
          <a:r>
            <a:rPr lang="bg-BG" dirty="0" err="1" smtClean="0"/>
            <a:t>set</a:t>
          </a:r>
          <a:r>
            <a:rPr lang="bg-BG" dirty="0" smtClean="0"/>
            <a:t> </a:t>
          </a:r>
          <a:r>
            <a:rPr lang="bg-BG" dirty="0" err="1" smtClean="0"/>
            <a:t>in</a:t>
          </a:r>
          <a:r>
            <a:rPr lang="bg-BG" dirty="0" smtClean="0"/>
            <a:t> </a:t>
          </a:r>
          <a:r>
            <a:rPr lang="en-US" dirty="0" smtClean="0"/>
            <a:t>the G</a:t>
          </a:r>
          <a:r>
            <a:rPr lang="bg-BG" dirty="0" err="1" smtClean="0"/>
            <a:t>uidelines</a:t>
          </a:r>
          <a:r>
            <a:rPr lang="bg-BG" dirty="0" smtClean="0"/>
            <a:t>. </a:t>
          </a:r>
          <a:endParaRPr lang="en-US" dirty="0"/>
        </a:p>
      </dgm:t>
    </dgm:pt>
    <dgm:pt modelId="{DE42BFC1-0D9D-40CB-BB68-CB4649680263}" type="sibTrans" cxnId="{6EF79C87-B2A1-4017-8ABE-8C0A84D51ABC}">
      <dgm:prSet/>
      <dgm:spPr/>
      <dgm:t>
        <a:bodyPr/>
        <a:lstStyle/>
        <a:p>
          <a:endParaRPr lang="en-US"/>
        </a:p>
      </dgm:t>
    </dgm:pt>
    <dgm:pt modelId="{F88CF66A-903D-41C8-B4FF-79698B83D95D}" type="parTrans" cxnId="{6EF79C87-B2A1-4017-8ABE-8C0A84D51ABC}">
      <dgm:prSet/>
      <dgm:spPr/>
      <dgm:t>
        <a:bodyPr/>
        <a:lstStyle/>
        <a:p>
          <a:endParaRPr lang="en-US"/>
        </a:p>
      </dgm:t>
    </dgm:pt>
    <dgm:pt modelId="{62FAD85D-0EB8-478E-9633-1FC140849B1D}" type="pres">
      <dgm:prSet presAssocID="{B27BF0D2-645E-4316-BC54-4FC889D91D6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247EB5-9213-4AF6-AA87-0B15FAB89531}" type="pres">
      <dgm:prSet presAssocID="{9A558BA7-BA33-47ED-872A-9FC0CF84999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A551CA-04BF-473C-A783-D99F6FDFE1DB}" type="pres">
      <dgm:prSet presAssocID="{48318DD7-AB53-4BA7-B7AF-36A3BFD58CF1}" presName="sibTrans" presStyleCnt="0"/>
      <dgm:spPr/>
    </dgm:pt>
    <dgm:pt modelId="{2F545664-3BB1-4628-9851-7110AD497CA9}" type="pres">
      <dgm:prSet presAssocID="{5B75CFFD-9A8C-4C05-8483-AA989FAA424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15EE1A-ABD8-43B3-A20C-C36E01310299}" type="pres">
      <dgm:prSet presAssocID="{A38EFDC4-F741-4B2F-AB51-4DD2225E551B}" presName="sibTrans" presStyleCnt="0"/>
      <dgm:spPr/>
    </dgm:pt>
    <dgm:pt modelId="{7D3E8DCF-4D82-4F24-AF19-2BDF0501CC1E}" type="pres">
      <dgm:prSet presAssocID="{7BE7BBDD-D618-41A4-8056-B5FCCCF62BD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31B077-80A5-4472-AAD7-57A85747A3E4}" type="pres">
      <dgm:prSet presAssocID="{2E6DF74B-DE0A-4EEF-8FAA-FD11ECA37A20}" presName="sibTrans" presStyleCnt="0"/>
      <dgm:spPr/>
    </dgm:pt>
    <dgm:pt modelId="{8CE3765F-8283-45CB-BB02-B1ADED778251}" type="pres">
      <dgm:prSet presAssocID="{5FD5CF44-FE22-4BA5-B595-E5BEB797071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22EEDC-78FE-4E27-A698-2EBCF151968A}" type="pres">
      <dgm:prSet presAssocID="{82FDB731-AEC5-4F0D-9D53-54B487D13633}" presName="sibTrans" presStyleCnt="0"/>
      <dgm:spPr/>
    </dgm:pt>
    <dgm:pt modelId="{E1081E61-0B46-4268-B459-82F8E28A29A0}" type="pres">
      <dgm:prSet presAssocID="{59576A1D-6A36-4C01-8EC2-4A75A3EC57E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CF1A1A-47E0-4F48-8050-08A36426DFAE}" type="pres">
      <dgm:prSet presAssocID="{612EC29E-06ED-455C-A3EB-7574C6160127}" presName="sibTrans" presStyleCnt="0"/>
      <dgm:spPr/>
    </dgm:pt>
    <dgm:pt modelId="{5F8675BE-E707-4200-856E-F0C67A4920D1}" type="pres">
      <dgm:prSet presAssocID="{E3BA8B3F-6A93-42E7-BB59-289B5448E46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7AE1A1-9D81-4090-876D-7312417236E4}" type="presOf" srcId="{E3BA8B3F-6A93-42E7-BB59-289B5448E464}" destId="{5F8675BE-E707-4200-856E-F0C67A4920D1}" srcOrd="0" destOrd="0" presId="urn:microsoft.com/office/officeart/2005/8/layout/default"/>
    <dgm:cxn modelId="{3725219C-9793-405D-A288-DBE95E9D0DE2}" srcId="{B27BF0D2-645E-4316-BC54-4FC889D91D6F}" destId="{9A558BA7-BA33-47ED-872A-9FC0CF849990}" srcOrd="0" destOrd="0" parTransId="{117246EE-AC4E-49BB-B01E-040AE147E504}" sibTransId="{48318DD7-AB53-4BA7-B7AF-36A3BFD58CF1}"/>
    <dgm:cxn modelId="{AC0BAC0C-6AEE-497F-BBF7-79E1FBFD1474}" type="presOf" srcId="{7BE7BBDD-D618-41A4-8056-B5FCCCF62BDD}" destId="{7D3E8DCF-4D82-4F24-AF19-2BDF0501CC1E}" srcOrd="0" destOrd="0" presId="urn:microsoft.com/office/officeart/2005/8/layout/default"/>
    <dgm:cxn modelId="{6EF79C87-B2A1-4017-8ABE-8C0A84D51ABC}" srcId="{B27BF0D2-645E-4316-BC54-4FC889D91D6F}" destId="{E3BA8B3F-6A93-42E7-BB59-289B5448E464}" srcOrd="5" destOrd="0" parTransId="{F88CF66A-903D-41C8-B4FF-79698B83D95D}" sibTransId="{DE42BFC1-0D9D-40CB-BB68-CB4649680263}"/>
    <dgm:cxn modelId="{CEFA6C42-5D54-4AF0-A657-DADD5850A593}" type="presOf" srcId="{59576A1D-6A36-4C01-8EC2-4A75A3EC57E1}" destId="{E1081E61-0B46-4268-B459-82F8E28A29A0}" srcOrd="0" destOrd="0" presId="urn:microsoft.com/office/officeart/2005/8/layout/default"/>
    <dgm:cxn modelId="{AF6FAECF-61ED-4BA5-AD49-BA0116332A68}" type="presOf" srcId="{5B75CFFD-9A8C-4C05-8483-AA989FAA424C}" destId="{2F545664-3BB1-4628-9851-7110AD497CA9}" srcOrd="0" destOrd="0" presId="urn:microsoft.com/office/officeart/2005/8/layout/default"/>
    <dgm:cxn modelId="{FA0CE33E-2508-4658-A516-BE07E84F0CFD}" type="presOf" srcId="{B27BF0D2-645E-4316-BC54-4FC889D91D6F}" destId="{62FAD85D-0EB8-478E-9633-1FC140849B1D}" srcOrd="0" destOrd="0" presId="urn:microsoft.com/office/officeart/2005/8/layout/default"/>
    <dgm:cxn modelId="{A4FDD796-780E-4358-8141-86A71035B2E7}" srcId="{B27BF0D2-645E-4316-BC54-4FC889D91D6F}" destId="{7BE7BBDD-D618-41A4-8056-B5FCCCF62BDD}" srcOrd="2" destOrd="0" parTransId="{EDFF6D4C-6FF9-4325-A131-A64AD4DDEBCA}" sibTransId="{2E6DF74B-DE0A-4EEF-8FAA-FD11ECA37A20}"/>
    <dgm:cxn modelId="{BD27595E-53DB-4A4C-BB23-F7A73F9D080C}" srcId="{B27BF0D2-645E-4316-BC54-4FC889D91D6F}" destId="{59576A1D-6A36-4C01-8EC2-4A75A3EC57E1}" srcOrd="4" destOrd="0" parTransId="{6E554F32-6EF1-45DE-968A-8279C16E2809}" sibTransId="{612EC29E-06ED-455C-A3EB-7574C6160127}"/>
    <dgm:cxn modelId="{5CF432E9-4F6F-4EAF-BDD9-0388B1197BDB}" type="presOf" srcId="{9A558BA7-BA33-47ED-872A-9FC0CF849990}" destId="{0A247EB5-9213-4AF6-AA87-0B15FAB89531}" srcOrd="0" destOrd="0" presId="urn:microsoft.com/office/officeart/2005/8/layout/default"/>
    <dgm:cxn modelId="{3517E6E1-AB0D-4745-A047-E8CDD2D44793}" type="presOf" srcId="{5FD5CF44-FE22-4BA5-B595-E5BEB7970711}" destId="{8CE3765F-8283-45CB-BB02-B1ADED778251}" srcOrd="0" destOrd="0" presId="urn:microsoft.com/office/officeart/2005/8/layout/default"/>
    <dgm:cxn modelId="{3D426B81-738F-4A8A-BAE3-8CD3811A88C5}" srcId="{B27BF0D2-645E-4316-BC54-4FC889D91D6F}" destId="{5B75CFFD-9A8C-4C05-8483-AA989FAA424C}" srcOrd="1" destOrd="0" parTransId="{713F4673-C8E0-4218-BACC-54E567C1027A}" sibTransId="{A38EFDC4-F741-4B2F-AB51-4DD2225E551B}"/>
    <dgm:cxn modelId="{506E4F0C-6A03-4360-8463-61EC00E4F6B2}" srcId="{B27BF0D2-645E-4316-BC54-4FC889D91D6F}" destId="{5FD5CF44-FE22-4BA5-B595-E5BEB7970711}" srcOrd="3" destOrd="0" parTransId="{C949CCE1-9356-45AA-8974-DEEA381078C6}" sibTransId="{82FDB731-AEC5-4F0D-9D53-54B487D13633}"/>
    <dgm:cxn modelId="{6E07E310-1AA5-4B04-B70D-23C115762E4E}" type="presParOf" srcId="{62FAD85D-0EB8-478E-9633-1FC140849B1D}" destId="{0A247EB5-9213-4AF6-AA87-0B15FAB89531}" srcOrd="0" destOrd="0" presId="urn:microsoft.com/office/officeart/2005/8/layout/default"/>
    <dgm:cxn modelId="{8657717A-AC07-444D-A5C0-017AB5FD7F4E}" type="presParOf" srcId="{62FAD85D-0EB8-478E-9633-1FC140849B1D}" destId="{BBA551CA-04BF-473C-A783-D99F6FDFE1DB}" srcOrd="1" destOrd="0" presId="urn:microsoft.com/office/officeart/2005/8/layout/default"/>
    <dgm:cxn modelId="{944BC697-5F9E-429B-A838-AA084D5C7D9D}" type="presParOf" srcId="{62FAD85D-0EB8-478E-9633-1FC140849B1D}" destId="{2F545664-3BB1-4628-9851-7110AD497CA9}" srcOrd="2" destOrd="0" presId="urn:microsoft.com/office/officeart/2005/8/layout/default"/>
    <dgm:cxn modelId="{44145A1A-166D-4FAA-80AD-9EE6EF4053EA}" type="presParOf" srcId="{62FAD85D-0EB8-478E-9633-1FC140849B1D}" destId="{E015EE1A-ABD8-43B3-A20C-C36E01310299}" srcOrd="3" destOrd="0" presId="urn:microsoft.com/office/officeart/2005/8/layout/default"/>
    <dgm:cxn modelId="{5E9109EA-21DF-42E6-ABAC-F2540880C3E3}" type="presParOf" srcId="{62FAD85D-0EB8-478E-9633-1FC140849B1D}" destId="{7D3E8DCF-4D82-4F24-AF19-2BDF0501CC1E}" srcOrd="4" destOrd="0" presId="urn:microsoft.com/office/officeart/2005/8/layout/default"/>
    <dgm:cxn modelId="{7C80752E-0304-4014-AE05-509F57AD25C3}" type="presParOf" srcId="{62FAD85D-0EB8-478E-9633-1FC140849B1D}" destId="{3731B077-80A5-4472-AAD7-57A85747A3E4}" srcOrd="5" destOrd="0" presId="urn:microsoft.com/office/officeart/2005/8/layout/default"/>
    <dgm:cxn modelId="{0545C54D-9E38-4F86-889D-3F8A571E4D28}" type="presParOf" srcId="{62FAD85D-0EB8-478E-9633-1FC140849B1D}" destId="{8CE3765F-8283-45CB-BB02-B1ADED778251}" srcOrd="6" destOrd="0" presId="urn:microsoft.com/office/officeart/2005/8/layout/default"/>
    <dgm:cxn modelId="{6F793265-4557-427C-966A-13CA301C2D16}" type="presParOf" srcId="{62FAD85D-0EB8-478E-9633-1FC140849B1D}" destId="{3E22EEDC-78FE-4E27-A698-2EBCF151968A}" srcOrd="7" destOrd="0" presId="urn:microsoft.com/office/officeart/2005/8/layout/default"/>
    <dgm:cxn modelId="{7D72927C-061A-4134-82BC-42CE21165E37}" type="presParOf" srcId="{62FAD85D-0EB8-478E-9633-1FC140849B1D}" destId="{E1081E61-0B46-4268-B459-82F8E28A29A0}" srcOrd="8" destOrd="0" presId="urn:microsoft.com/office/officeart/2005/8/layout/default"/>
    <dgm:cxn modelId="{827F2776-39E1-452A-926D-3E0CB60AE260}" type="presParOf" srcId="{62FAD85D-0EB8-478E-9633-1FC140849B1D}" destId="{4ACF1A1A-47E0-4F48-8050-08A36426DFAE}" srcOrd="9" destOrd="0" presId="urn:microsoft.com/office/officeart/2005/8/layout/default"/>
    <dgm:cxn modelId="{227F6155-0166-428D-844B-DE399ADC0CF4}" type="presParOf" srcId="{62FAD85D-0EB8-478E-9633-1FC140849B1D}" destId="{5F8675BE-E707-4200-856E-F0C67A4920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BF8534-CA6D-40A5-BB39-BA6E63B96B21}">
      <dsp:nvSpPr>
        <dsp:cNvPr id="0" name=""/>
        <dsp:cNvSpPr/>
      </dsp:nvSpPr>
      <dsp:spPr>
        <a:xfrm>
          <a:off x="0" y="726433"/>
          <a:ext cx="93154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432213-C606-451F-9783-082C82C3887D}">
      <dsp:nvSpPr>
        <dsp:cNvPr id="0" name=""/>
        <dsp:cNvSpPr/>
      </dsp:nvSpPr>
      <dsp:spPr>
        <a:xfrm>
          <a:off x="465772" y="104082"/>
          <a:ext cx="6554266" cy="84375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6471" tIns="0" rIns="24647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Counteracting the influence of populism and propaganda; </a:t>
          </a:r>
        </a:p>
      </dsp:txBody>
      <dsp:txXfrm>
        <a:off x="506960" y="145270"/>
        <a:ext cx="6471890" cy="761374"/>
      </dsp:txXfrm>
    </dsp:sp>
    <dsp:sp modelId="{34920895-2279-4BF0-891C-C3620DD6A7BD}">
      <dsp:nvSpPr>
        <dsp:cNvPr id="0" name=""/>
        <dsp:cNvSpPr/>
      </dsp:nvSpPr>
      <dsp:spPr>
        <a:xfrm>
          <a:off x="0" y="1807784"/>
          <a:ext cx="93154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7C192-426F-4AAE-8207-8975EDBF69AC}">
      <dsp:nvSpPr>
        <dsp:cNvPr id="0" name=""/>
        <dsp:cNvSpPr/>
      </dsp:nvSpPr>
      <dsp:spPr>
        <a:xfrm>
          <a:off x="465772" y="1185433"/>
          <a:ext cx="6554266" cy="843750"/>
        </a:xfrm>
        <a:prstGeom prst="roundRect">
          <a:avLst/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6471" tIns="0" rIns="24647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Increasing media outlets’ financial resilience </a:t>
          </a:r>
        </a:p>
      </dsp:txBody>
      <dsp:txXfrm>
        <a:off x="506960" y="1226621"/>
        <a:ext cx="6471890" cy="761374"/>
      </dsp:txXfrm>
    </dsp:sp>
    <dsp:sp modelId="{5C426C41-9ABD-473C-B84E-894BA2D5AF33}">
      <dsp:nvSpPr>
        <dsp:cNvPr id="0" name=""/>
        <dsp:cNvSpPr/>
      </dsp:nvSpPr>
      <dsp:spPr>
        <a:xfrm>
          <a:off x="0" y="2945384"/>
          <a:ext cx="93154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A68F4C-E8DB-4A1E-A635-EB504358B4A1}">
      <dsp:nvSpPr>
        <dsp:cNvPr id="0" name=""/>
        <dsp:cNvSpPr/>
      </dsp:nvSpPr>
      <dsp:spPr>
        <a:xfrm>
          <a:off x="539765" y="2236527"/>
          <a:ext cx="6421242" cy="899999"/>
        </a:xfrm>
        <a:prstGeom prst="round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6471" tIns="0" rIns="24647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Enhancing outreach to groups in society vulnerable to disinformation</a:t>
          </a:r>
          <a:r>
            <a:rPr lang="en-GB" sz="1400" kern="1200" dirty="0" smtClean="0"/>
            <a:t>.</a:t>
          </a:r>
          <a:endParaRPr lang="en-US" sz="1400" kern="1200" dirty="0"/>
        </a:p>
      </dsp:txBody>
      <dsp:txXfrm>
        <a:off x="583699" y="2280461"/>
        <a:ext cx="6333374" cy="812131"/>
      </dsp:txXfrm>
    </dsp:sp>
    <dsp:sp modelId="{1BDAECF3-F127-4AA2-AA75-EA6EE7DDE9B5}">
      <dsp:nvSpPr>
        <dsp:cNvPr id="0" name=""/>
        <dsp:cNvSpPr/>
      </dsp:nvSpPr>
      <dsp:spPr>
        <a:xfrm>
          <a:off x="0" y="4026735"/>
          <a:ext cx="93154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4FD214-DA6B-4638-8887-38947F122BD0}">
      <dsp:nvSpPr>
        <dsp:cNvPr id="0" name=""/>
        <dsp:cNvSpPr/>
      </dsp:nvSpPr>
      <dsp:spPr>
        <a:xfrm>
          <a:off x="465772" y="3404384"/>
          <a:ext cx="6554266" cy="843750"/>
        </a:xfrm>
        <a:prstGeom prst="roundRect">
          <a:avLst/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6471" tIns="0" rIns="24647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Fostering development of quality news  journalism; </a:t>
          </a:r>
        </a:p>
      </dsp:txBody>
      <dsp:txXfrm>
        <a:off x="506960" y="3445572"/>
        <a:ext cx="6471890" cy="761374"/>
      </dsp:txXfrm>
    </dsp:sp>
    <dsp:sp modelId="{1CC5CEC6-637F-443E-AF33-A6FB4ADE830B}">
      <dsp:nvSpPr>
        <dsp:cNvPr id="0" name=""/>
        <dsp:cNvSpPr/>
      </dsp:nvSpPr>
      <dsp:spPr>
        <a:xfrm>
          <a:off x="0" y="5107187"/>
          <a:ext cx="93154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28C114-3618-487A-9ADE-1B5B825F3B3D}">
      <dsp:nvSpPr>
        <dsp:cNvPr id="0" name=""/>
        <dsp:cNvSpPr/>
      </dsp:nvSpPr>
      <dsp:spPr>
        <a:xfrm>
          <a:off x="465772" y="4485735"/>
          <a:ext cx="6554266" cy="842852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6471" tIns="0" rIns="24647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Addressing emerging technological challenges </a:t>
          </a:r>
        </a:p>
      </dsp:txBody>
      <dsp:txXfrm>
        <a:off x="506917" y="4526880"/>
        <a:ext cx="6471976" cy="7605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65D06-A8F8-4389-A465-DAFD7066D907}">
      <dsp:nvSpPr>
        <dsp:cNvPr id="0" name=""/>
        <dsp:cNvSpPr/>
      </dsp:nvSpPr>
      <dsp:spPr>
        <a:xfrm>
          <a:off x="8373" y="1012"/>
          <a:ext cx="3343994" cy="200639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Once you log into EPSS, click on APPLY from the MENU</a:t>
          </a:r>
          <a:r>
            <a:rPr lang="en-GB" sz="2000" kern="1200" dirty="0" smtClean="0"/>
            <a:t>. </a:t>
          </a:r>
          <a:endParaRPr lang="en-US" sz="2000" kern="1200" dirty="0" smtClean="0"/>
        </a:p>
      </dsp:txBody>
      <dsp:txXfrm>
        <a:off x="8373" y="1012"/>
        <a:ext cx="3343994" cy="2006396"/>
      </dsp:txXfrm>
    </dsp:sp>
    <dsp:sp modelId="{2BE57167-62A6-4D67-AA55-4B687EC2EC90}">
      <dsp:nvSpPr>
        <dsp:cNvPr id="0" name=""/>
        <dsp:cNvSpPr/>
      </dsp:nvSpPr>
      <dsp:spPr>
        <a:xfrm>
          <a:off x="3686767" y="1012"/>
          <a:ext cx="3343994" cy="20063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Click on Application Form and start filling in. Also available on webpage. Review before working online - parts can be filled offline, and copied into the web-based template</a:t>
          </a:r>
          <a:r>
            <a:rPr lang="en-GB" sz="1700" kern="1200" dirty="0" smtClean="0"/>
            <a:t>.</a:t>
          </a:r>
        </a:p>
      </dsp:txBody>
      <dsp:txXfrm>
        <a:off x="3686767" y="1012"/>
        <a:ext cx="3343994" cy="2006396"/>
      </dsp:txXfrm>
    </dsp:sp>
    <dsp:sp modelId="{594CD3AA-108E-4721-9EC1-2E62F46455EA}">
      <dsp:nvSpPr>
        <dsp:cNvPr id="0" name=""/>
        <dsp:cNvSpPr/>
      </dsp:nvSpPr>
      <dsp:spPr>
        <a:xfrm>
          <a:off x="7365161" y="1012"/>
          <a:ext cx="3343994" cy="200639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When template is generated – it can be saved as an initiated proposal and is visible in ENTRIES with status NEW </a:t>
          </a:r>
        </a:p>
      </dsp:txBody>
      <dsp:txXfrm>
        <a:off x="7365161" y="1012"/>
        <a:ext cx="3343994" cy="2006396"/>
      </dsp:txXfrm>
    </dsp:sp>
    <dsp:sp modelId="{0F7E355A-C3B8-492D-9C82-294B1B9FF681}">
      <dsp:nvSpPr>
        <dsp:cNvPr id="0" name=""/>
        <dsp:cNvSpPr/>
      </dsp:nvSpPr>
      <dsp:spPr>
        <a:xfrm>
          <a:off x="8373" y="2341808"/>
          <a:ext cx="3343994" cy="20063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The template can be completed in several steps; data filled in at each step must be saved   </a:t>
          </a:r>
        </a:p>
      </dsp:txBody>
      <dsp:txXfrm>
        <a:off x="8373" y="2341808"/>
        <a:ext cx="3343994" cy="2006396"/>
      </dsp:txXfrm>
    </dsp:sp>
    <dsp:sp modelId="{ED8CFC17-B048-4194-A3AD-720F01341F7B}">
      <dsp:nvSpPr>
        <dsp:cNvPr id="0" name=""/>
        <dsp:cNvSpPr/>
      </dsp:nvSpPr>
      <dsp:spPr>
        <a:xfrm>
          <a:off x="3686767" y="2341808"/>
          <a:ext cx="3343994" cy="200639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Required fields are indicated by the * symbol and must be completed </a:t>
          </a:r>
        </a:p>
      </dsp:txBody>
      <dsp:txXfrm>
        <a:off x="3686767" y="2341808"/>
        <a:ext cx="3343994" cy="2006396"/>
      </dsp:txXfrm>
    </dsp:sp>
    <dsp:sp modelId="{0851F4DE-D855-46D2-AF25-A6710AB00D8A}">
      <dsp:nvSpPr>
        <dsp:cNvPr id="0" name=""/>
        <dsp:cNvSpPr/>
      </dsp:nvSpPr>
      <dsp:spPr>
        <a:xfrm>
          <a:off x="7365161" y="2341808"/>
          <a:ext cx="3343994" cy="200639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EPSS checks for mandatory data and characters’ compliance when proposal is submitted</a:t>
          </a:r>
          <a:endParaRPr lang="en-GB" sz="2400" kern="1200" dirty="0"/>
        </a:p>
      </dsp:txBody>
      <dsp:txXfrm>
        <a:off x="7365161" y="2341808"/>
        <a:ext cx="3343994" cy="2006396"/>
      </dsp:txXfrm>
    </dsp:sp>
    <dsp:sp modelId="{6A9BC654-0507-410F-9EBA-4A2E8B015521}">
      <dsp:nvSpPr>
        <dsp:cNvPr id="0" name=""/>
        <dsp:cNvSpPr/>
      </dsp:nvSpPr>
      <dsp:spPr>
        <a:xfrm>
          <a:off x="784865" y="4682605"/>
          <a:ext cx="9147799" cy="62053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Important: Data in the template cannot be changed after submission</a:t>
          </a:r>
          <a:r>
            <a:rPr lang="en-GB" sz="2000" kern="1200" smtClean="0"/>
            <a:t>.</a:t>
          </a:r>
          <a:endParaRPr lang="en-US" sz="2000" kern="1200" dirty="0"/>
        </a:p>
      </dsp:txBody>
      <dsp:txXfrm>
        <a:off x="784865" y="4682605"/>
        <a:ext cx="9147799" cy="62053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ACA6A-1C66-4971-8057-F1352D947F05}">
      <dsp:nvSpPr>
        <dsp:cNvPr id="0" name=""/>
        <dsp:cNvSpPr/>
      </dsp:nvSpPr>
      <dsp:spPr>
        <a:xfrm>
          <a:off x="2313" y="443804"/>
          <a:ext cx="3312595" cy="198755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Data is modifiable before submission. Prior to submission, a </a:t>
          </a:r>
          <a:r>
            <a:rPr lang="en-GB" sz="2800" kern="1200" dirty="0" smtClean="0"/>
            <a:t>pdf</a:t>
          </a:r>
          <a:r>
            <a:rPr lang="en-GB" sz="2400" kern="1200" dirty="0" smtClean="0"/>
            <a:t> can be generated, saved, and printed for review </a:t>
          </a:r>
        </a:p>
      </dsp:txBody>
      <dsp:txXfrm>
        <a:off x="2313" y="443804"/>
        <a:ext cx="3312595" cy="1987557"/>
      </dsp:txXfrm>
    </dsp:sp>
    <dsp:sp modelId="{DF51AF17-CAB6-4859-83BF-C09025656D1F}">
      <dsp:nvSpPr>
        <dsp:cNvPr id="0" name=""/>
        <dsp:cNvSpPr/>
      </dsp:nvSpPr>
      <dsp:spPr>
        <a:xfrm>
          <a:off x="3646169" y="443804"/>
          <a:ext cx="3425191" cy="1987557"/>
        </a:xfrm>
        <a:prstGeom prst="rect">
          <a:avLst/>
        </a:prstGeom>
        <a:gradFill rotWithShape="0">
          <a:gsLst>
            <a:gs pos="0">
              <a:schemeClr val="accent5">
                <a:hueOff val="-1470669"/>
                <a:satOff val="-2046"/>
                <a:lumOff val="-7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470669"/>
                <a:satOff val="-2046"/>
                <a:lumOff val="-7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470669"/>
                <a:satOff val="-2046"/>
                <a:lumOff val="-7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Submission of a proposal requires attaching additional documents - samples are available on webpage</a:t>
          </a:r>
          <a:r>
            <a:rPr lang="en-GB" sz="2000" kern="1200" dirty="0" smtClean="0"/>
            <a:t>. </a:t>
          </a:r>
        </a:p>
      </dsp:txBody>
      <dsp:txXfrm>
        <a:off x="3646169" y="443804"/>
        <a:ext cx="3425191" cy="1987557"/>
      </dsp:txXfrm>
    </dsp:sp>
    <dsp:sp modelId="{E867D50C-BF5A-40EA-81E6-8B7A4206A8D8}">
      <dsp:nvSpPr>
        <dsp:cNvPr id="0" name=""/>
        <dsp:cNvSpPr/>
      </dsp:nvSpPr>
      <dsp:spPr>
        <a:xfrm>
          <a:off x="7402620" y="443804"/>
          <a:ext cx="3312595" cy="1987557"/>
        </a:xfrm>
        <a:prstGeom prst="rect">
          <a:avLst/>
        </a:prstGeom>
        <a:gradFill rotWithShape="0">
          <a:gsLst>
            <a:gs pos="0">
              <a:schemeClr val="accent5">
                <a:hueOff val="-2941338"/>
                <a:satOff val="-4091"/>
                <a:lumOff val="-156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941338"/>
                <a:satOff val="-4091"/>
                <a:lumOff val="-156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941338"/>
                <a:satOff val="-4091"/>
                <a:lumOff val="-156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Documents are attached by selecting UPLOAD. Documents marked with (*) are required</a:t>
          </a:r>
          <a:r>
            <a:rPr lang="en-GB" sz="2000" kern="1200" dirty="0" smtClean="0"/>
            <a:t>. </a:t>
          </a:r>
        </a:p>
      </dsp:txBody>
      <dsp:txXfrm>
        <a:off x="7402620" y="443804"/>
        <a:ext cx="3312595" cy="1987557"/>
      </dsp:txXfrm>
    </dsp:sp>
    <dsp:sp modelId="{045F2C8B-F87B-49D6-A053-95B5E37AF51A}">
      <dsp:nvSpPr>
        <dsp:cNvPr id="0" name=""/>
        <dsp:cNvSpPr/>
      </dsp:nvSpPr>
      <dsp:spPr>
        <a:xfrm>
          <a:off x="58611" y="2762621"/>
          <a:ext cx="3312595" cy="1987557"/>
        </a:xfrm>
        <a:prstGeom prst="rect">
          <a:avLst/>
        </a:prstGeom>
        <a:gradFill rotWithShape="0">
          <a:gsLst>
            <a:gs pos="0">
              <a:schemeClr val="accent5">
                <a:hueOff val="-4412007"/>
                <a:satOff val="-6137"/>
                <a:lumOff val="-2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412007"/>
                <a:satOff val="-6137"/>
                <a:lumOff val="-2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412007"/>
                <a:satOff val="-6137"/>
                <a:lumOff val="-2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Check  all fields and documents before submitting. Click on SUBMIT. When missing a filed, you receive instructions on what to complete</a:t>
          </a:r>
          <a:r>
            <a:rPr lang="en-GB" sz="2400" kern="1200" dirty="0" smtClean="0"/>
            <a:t>.</a:t>
          </a:r>
        </a:p>
      </dsp:txBody>
      <dsp:txXfrm>
        <a:off x="58611" y="2762621"/>
        <a:ext cx="3312595" cy="1987557"/>
      </dsp:txXfrm>
    </dsp:sp>
    <dsp:sp modelId="{63276E55-2DAE-44B2-8748-8768770C3622}">
      <dsp:nvSpPr>
        <dsp:cNvPr id="0" name=""/>
        <dsp:cNvSpPr/>
      </dsp:nvSpPr>
      <dsp:spPr>
        <a:xfrm>
          <a:off x="3702467" y="2762621"/>
          <a:ext cx="3312595" cy="1987557"/>
        </a:xfrm>
        <a:prstGeom prst="rect">
          <a:avLst/>
        </a:prstGeom>
        <a:gradFill rotWithShape="0">
          <a:gsLst>
            <a:gs pos="0">
              <a:schemeClr val="accent5">
                <a:hueOff val="-5882676"/>
                <a:satOff val="-8182"/>
                <a:lumOff val="-31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882676"/>
                <a:satOff val="-8182"/>
                <a:lumOff val="-31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882676"/>
                <a:satOff val="-8182"/>
                <a:lumOff val="-31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After submission, the proposal is saved as SUBMITTED and can be reviewed in the ENTRIES folder. </a:t>
          </a:r>
        </a:p>
      </dsp:txBody>
      <dsp:txXfrm>
        <a:off x="3702467" y="2762621"/>
        <a:ext cx="3312595" cy="1987557"/>
      </dsp:txXfrm>
    </dsp:sp>
    <dsp:sp modelId="{4151AB63-8899-4552-916E-D976EF83C3AD}">
      <dsp:nvSpPr>
        <dsp:cNvPr id="0" name=""/>
        <dsp:cNvSpPr/>
      </dsp:nvSpPr>
      <dsp:spPr>
        <a:xfrm>
          <a:off x="7346322" y="2762621"/>
          <a:ext cx="3312595" cy="1987557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solidFill>
                <a:srgbClr val="C00000"/>
              </a:solidFill>
            </a:rPr>
            <a:t>Important! You can submit only one proposal per call</a:t>
          </a:r>
          <a:r>
            <a:rPr lang="en-GB" sz="2500" kern="1200" dirty="0" smtClean="0">
              <a:solidFill>
                <a:srgbClr val="C00000"/>
              </a:solidFill>
            </a:rPr>
            <a:t>.</a:t>
          </a:r>
          <a:endParaRPr lang="en-US" sz="2500" kern="1200" dirty="0">
            <a:solidFill>
              <a:srgbClr val="C00000"/>
            </a:solidFill>
          </a:endParaRPr>
        </a:p>
      </dsp:txBody>
      <dsp:txXfrm>
        <a:off x="7346322" y="2762621"/>
        <a:ext cx="3312595" cy="19875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775D6-1164-4EFA-AF87-C207F485FD49}">
      <dsp:nvSpPr>
        <dsp:cNvPr id="0" name=""/>
        <dsp:cNvSpPr/>
      </dsp:nvSpPr>
      <dsp:spPr>
        <a:xfrm>
          <a:off x="992" y="194138"/>
          <a:ext cx="3869531" cy="23217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Total amount for grants in </a:t>
          </a:r>
          <a:r>
            <a:rPr lang="bg-BG" sz="2800" kern="1200" dirty="0" err="1" smtClean="0">
              <a:ea typeface="Times New Roman" panose="02020603050405020304" pitchFamily="18" charset="0"/>
              <a:cs typeface="Times New Roman" panose="02020603050405020304" pitchFamily="18" charset="0"/>
            </a:rPr>
            <a:t>support</a:t>
          </a:r>
          <a:r>
            <a:rPr lang="bg-BG" sz="2800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2800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of </a:t>
          </a:r>
          <a:r>
            <a:rPr lang="bg-BG" sz="2800" kern="1200" dirty="0" err="1" smtClean="0">
              <a:ea typeface="Times New Roman" panose="02020603050405020304" pitchFamily="18" charset="0"/>
              <a:cs typeface="Times New Roman" panose="02020603050405020304" pitchFamily="18" charset="0"/>
            </a:rPr>
            <a:t>media</a:t>
          </a:r>
          <a:r>
            <a:rPr lang="bg-BG" sz="2800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bg-BG" sz="2800" kern="1200" dirty="0" err="1" smtClean="0">
              <a:ea typeface="Times New Roman" panose="02020603050405020304" pitchFamily="18" charset="0"/>
              <a:cs typeface="Times New Roman" panose="02020603050405020304" pitchFamily="18" charset="0"/>
            </a:rPr>
            <a:t>initiatives</a:t>
          </a:r>
          <a:r>
            <a:rPr lang="en-GB" sz="2800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 is up to </a:t>
          </a:r>
          <a:r>
            <a:rPr lang="en-US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EUR</a:t>
          </a:r>
          <a:r>
            <a:rPr lang="bg-BG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1</a:t>
          </a:r>
          <a:r>
            <a:rPr lang="en-GB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bg-BG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560</a:t>
          </a:r>
          <a:r>
            <a:rPr lang="en-GB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bg-BG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000</a:t>
          </a:r>
          <a:endParaRPr lang="en-US" sz="2800" kern="1200" dirty="0" smtClean="0"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2" y="194138"/>
        <a:ext cx="3869531" cy="2321718"/>
      </dsp:txXfrm>
    </dsp:sp>
    <dsp:sp modelId="{BAD2C124-6874-42FB-9616-2D38AD82F97E}">
      <dsp:nvSpPr>
        <dsp:cNvPr id="0" name=""/>
        <dsp:cNvSpPr/>
      </dsp:nvSpPr>
      <dsp:spPr>
        <a:xfrm>
          <a:off x="4257476" y="194138"/>
          <a:ext cx="3869531" cy="2321718"/>
        </a:xfrm>
        <a:prstGeom prst="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ea typeface="Calibri" panose="020F0502020204030204" pitchFamily="34" charset="0"/>
              <a:cs typeface="Calibri" panose="020F0502020204030204" pitchFamily="34" charset="0"/>
            </a:rPr>
            <a:t>At least 10% dedicated to investigative journalism, and at least 30% to local, regional and community media</a:t>
          </a:r>
          <a:endParaRPr lang="en-US" sz="2800" kern="1200" dirty="0"/>
        </a:p>
      </dsp:txBody>
      <dsp:txXfrm>
        <a:off x="4257476" y="194138"/>
        <a:ext cx="3869531" cy="2321718"/>
      </dsp:txXfrm>
    </dsp:sp>
    <dsp:sp modelId="{AD9415D9-A613-4E9E-8D42-15B34B7DC99C}">
      <dsp:nvSpPr>
        <dsp:cNvPr id="0" name=""/>
        <dsp:cNvSpPr/>
      </dsp:nvSpPr>
      <dsp:spPr>
        <a:xfrm>
          <a:off x="992" y="2902810"/>
          <a:ext cx="3869531" cy="2321718"/>
        </a:xfrm>
        <a:prstGeom prst="rect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Initiatives’ duration - up to 12 months; completion by May 31, 2026, latest</a:t>
          </a:r>
          <a:endParaRPr lang="en-US" sz="2800" kern="1200" dirty="0" smtClean="0"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2" y="2902810"/>
        <a:ext cx="3869531" cy="2321718"/>
      </dsp:txXfrm>
    </dsp:sp>
    <dsp:sp modelId="{54A823C3-2106-42F0-B6BC-72E34DA6AD75}">
      <dsp:nvSpPr>
        <dsp:cNvPr id="0" name=""/>
        <dsp:cNvSpPr/>
      </dsp:nvSpPr>
      <dsp:spPr>
        <a:xfrm>
          <a:off x="4257476" y="2902810"/>
          <a:ext cx="3869531" cy="2321718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The maximum grant per initiative is up to </a:t>
          </a:r>
          <a:r>
            <a:rPr lang="bg-BG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EUR 60,000</a:t>
          </a:r>
          <a:r>
            <a:rPr lang="en-US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. Around 30 proposals supported</a:t>
          </a:r>
          <a:r>
            <a:rPr lang="bg-BG" sz="2800" b="1" kern="1200" dirty="0" smtClean="0">
              <a:ea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en-US" sz="2800" kern="1200" dirty="0"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57476" y="2902810"/>
        <a:ext cx="3869531" cy="2321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C9DD8-66C8-4963-9A20-264BE77C5D7F}">
      <dsp:nvSpPr>
        <dsp:cNvPr id="0" name=""/>
        <dsp:cNvSpPr/>
      </dsp:nvSpPr>
      <dsp:spPr>
        <a:xfrm>
          <a:off x="0" y="25270"/>
          <a:ext cx="10668000" cy="135615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/>
            <a:t>Independent news media</a:t>
          </a:r>
          <a:r>
            <a:rPr lang="en-GB" sz="2400" b="0" i="0" kern="1200" dirty="0" smtClean="0"/>
            <a:t> from BG, HR, EL HU, and SI, </a:t>
          </a:r>
          <a:r>
            <a:rPr lang="en-GB" sz="2400" b="0" i="0" kern="1200" dirty="0" smtClean="0"/>
            <a:t>legally registered, but we could also support also </a:t>
          </a:r>
          <a:r>
            <a:rPr lang="en-GB" sz="2400" b="0" i="0" kern="1200" dirty="0" smtClean="0"/>
            <a:t>companies and </a:t>
          </a:r>
          <a:r>
            <a:rPr lang="en-GB" sz="2400" b="0" i="0" kern="1200" dirty="0" smtClean="0"/>
            <a:t>NGOs (news production), </a:t>
          </a:r>
          <a:r>
            <a:rPr lang="en-GB" sz="2400" b="0" i="0" kern="1200" dirty="0" smtClean="0"/>
            <a:t>operating as media outlets. (television, radio, print and online media). </a:t>
          </a:r>
          <a:endParaRPr lang="en-US" sz="2400" b="0" i="0" kern="1200" dirty="0"/>
        </a:p>
      </dsp:txBody>
      <dsp:txXfrm>
        <a:off x="66202" y="91472"/>
        <a:ext cx="10535596" cy="1223754"/>
      </dsp:txXfrm>
    </dsp:sp>
    <dsp:sp modelId="{2980B76D-FBF5-4903-B7FA-DABF112C4267}">
      <dsp:nvSpPr>
        <dsp:cNvPr id="0" name=""/>
        <dsp:cNvSpPr/>
      </dsp:nvSpPr>
      <dsp:spPr>
        <a:xfrm>
          <a:off x="0" y="1398709"/>
          <a:ext cx="10668000" cy="1319759"/>
        </a:xfrm>
        <a:prstGeom prst="round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News media with mechanisms for editorial independence from governments, parties, corporations, and from the outlet’s administrative, financial, and commercial management. </a:t>
          </a:r>
          <a:endParaRPr lang="en-US" sz="2400" kern="1200" dirty="0"/>
        </a:p>
      </dsp:txBody>
      <dsp:txXfrm>
        <a:off x="64425" y="1463134"/>
        <a:ext cx="10539150" cy="1190909"/>
      </dsp:txXfrm>
    </dsp:sp>
    <dsp:sp modelId="{D17290BF-8BC2-4697-8789-2672FC5BB23A}">
      <dsp:nvSpPr>
        <dsp:cNvPr id="0" name=""/>
        <dsp:cNvSpPr/>
      </dsp:nvSpPr>
      <dsp:spPr>
        <a:xfrm>
          <a:off x="0" y="2735749"/>
          <a:ext cx="10668000" cy="1319759"/>
        </a:xfrm>
        <a:prstGeom prst="roundRect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media adheres to principles of democracy and EU values, including human rights, does not spread disinformation, and use hate speech and does not discriminate or harm marginalized communities.</a:t>
          </a:r>
          <a:endParaRPr lang="en-US" sz="2400" kern="1200" dirty="0"/>
        </a:p>
      </dsp:txBody>
      <dsp:txXfrm>
        <a:off x="64425" y="2800174"/>
        <a:ext cx="10539150" cy="1190909"/>
      </dsp:txXfrm>
    </dsp:sp>
    <dsp:sp modelId="{8F55706B-3C1F-4063-84E9-E38526D9F764}">
      <dsp:nvSpPr>
        <dsp:cNvPr id="0" name=""/>
        <dsp:cNvSpPr/>
      </dsp:nvSpPr>
      <dsp:spPr>
        <a:xfrm>
          <a:off x="0" y="4072789"/>
          <a:ext cx="10668000" cy="1319759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At the proposal stage, applicants are required to submit a </a:t>
          </a:r>
          <a:r>
            <a:rPr lang="en-GB" sz="2400" b="1" kern="1200" dirty="0" smtClean="0"/>
            <a:t>declaration confirming that they meet the eligibility criteria</a:t>
          </a:r>
          <a:r>
            <a:rPr lang="en-GB" sz="2400" kern="1200" dirty="0" smtClean="0"/>
            <a:t> (Sample No. 3). </a:t>
          </a:r>
          <a:endParaRPr lang="en-US" sz="2400" kern="1200" dirty="0"/>
        </a:p>
      </dsp:txBody>
      <dsp:txXfrm>
        <a:off x="64425" y="4137214"/>
        <a:ext cx="10539150" cy="11909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313B4-88EF-4F95-ADAB-B64BEB87DB87}">
      <dsp:nvSpPr>
        <dsp:cNvPr id="0" name=""/>
        <dsp:cNvSpPr/>
      </dsp:nvSpPr>
      <dsp:spPr>
        <a:xfrm>
          <a:off x="23420" y="268643"/>
          <a:ext cx="3026001" cy="112928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Outcome 1</a:t>
          </a:r>
          <a:r>
            <a:rPr lang="en-US" sz="2400" kern="1200" dirty="0" smtClean="0"/>
            <a:t> </a:t>
          </a:r>
          <a:endParaRPr lang="en-US" sz="2400" kern="1200" dirty="0"/>
        </a:p>
      </dsp:txBody>
      <dsp:txXfrm>
        <a:off x="23420" y="268643"/>
        <a:ext cx="3026001" cy="1129284"/>
      </dsp:txXfrm>
    </dsp:sp>
    <dsp:sp modelId="{FE18DF45-6C06-43B0-8FE9-696D8D72FB0F}">
      <dsp:nvSpPr>
        <dsp:cNvPr id="0" name=""/>
        <dsp:cNvSpPr/>
      </dsp:nvSpPr>
      <dsp:spPr>
        <a:xfrm>
          <a:off x="6819" y="1397927"/>
          <a:ext cx="3059202" cy="401456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Increased resilience, pluralism and editorial independence of news media such as local, regional and community media, investigative media or media specialised in public interest topics.</a:t>
          </a:r>
          <a:endParaRPr lang="en-US" sz="2400" kern="1200" dirty="0"/>
        </a:p>
      </dsp:txBody>
      <dsp:txXfrm>
        <a:off x="6819" y="1397927"/>
        <a:ext cx="3059202" cy="4014562"/>
      </dsp:txXfrm>
    </dsp:sp>
    <dsp:sp modelId="{D6A94F49-B5F2-4A96-AA8B-C464EF1D64D0}">
      <dsp:nvSpPr>
        <dsp:cNvPr id="0" name=""/>
        <dsp:cNvSpPr/>
      </dsp:nvSpPr>
      <dsp:spPr>
        <a:xfrm>
          <a:off x="3461271" y="268643"/>
          <a:ext cx="2823210" cy="1129284"/>
        </a:xfrm>
        <a:prstGeom prst="rect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Outcome 2</a:t>
          </a:r>
          <a:endParaRPr lang="en-US" sz="2400" b="1" kern="1200" dirty="0"/>
        </a:p>
      </dsp:txBody>
      <dsp:txXfrm>
        <a:off x="3461271" y="268643"/>
        <a:ext cx="2823210" cy="1129284"/>
      </dsp:txXfrm>
    </dsp:sp>
    <dsp:sp modelId="{5E4BBA8F-4B1D-413B-BCBA-DD862F61E5FC}">
      <dsp:nvSpPr>
        <dsp:cNvPr id="0" name=""/>
        <dsp:cNvSpPr/>
      </dsp:nvSpPr>
      <dsp:spPr>
        <a:xfrm>
          <a:off x="3461271" y="1397927"/>
          <a:ext cx="2823210" cy="4014562"/>
        </a:xfrm>
        <a:prstGeom prst="rect">
          <a:avLst/>
        </a:prstGeom>
        <a:solidFill>
          <a:schemeClr val="accent4">
            <a:tint val="40000"/>
            <a:alpha val="90000"/>
            <a:hueOff val="5756959"/>
            <a:satOff val="-30630"/>
            <a:lumOff val="-1745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5756959"/>
              <a:satOff val="-30630"/>
              <a:lumOff val="-174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Improved uptake on new technologies in as much as this contributes to better quality, media pluralism and a diverse media landscape.</a:t>
          </a:r>
          <a:endParaRPr lang="en-US" sz="2400" kern="1200" dirty="0"/>
        </a:p>
      </dsp:txBody>
      <dsp:txXfrm>
        <a:off x="3461271" y="1397927"/>
        <a:ext cx="2823210" cy="4014562"/>
      </dsp:txXfrm>
    </dsp:sp>
    <dsp:sp modelId="{1A2749AB-CF7D-42C8-B8FF-D108904EBBDA}">
      <dsp:nvSpPr>
        <dsp:cNvPr id="0" name=""/>
        <dsp:cNvSpPr/>
      </dsp:nvSpPr>
      <dsp:spPr>
        <a:xfrm>
          <a:off x="6679730" y="268643"/>
          <a:ext cx="2823210" cy="1129284"/>
        </a:xfrm>
        <a:prstGeom prst="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Outcome 3</a:t>
          </a:r>
          <a:endParaRPr lang="en-US" sz="2400" b="1" kern="1200" dirty="0"/>
        </a:p>
      </dsp:txBody>
      <dsp:txXfrm>
        <a:off x="6679730" y="268643"/>
        <a:ext cx="2823210" cy="1129284"/>
      </dsp:txXfrm>
    </dsp:sp>
    <dsp:sp modelId="{E0C4603D-806B-4DF1-B033-B74B4223E70A}">
      <dsp:nvSpPr>
        <dsp:cNvPr id="0" name=""/>
        <dsp:cNvSpPr/>
      </dsp:nvSpPr>
      <dsp:spPr>
        <a:xfrm>
          <a:off x="6679730" y="1397927"/>
          <a:ext cx="2823210" cy="4014562"/>
        </a:xfrm>
        <a:prstGeom prst="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Outreach of news media to social groups vulnerable to disinformation,</a:t>
          </a:r>
          <a:r>
            <a:rPr lang="en-US" sz="2400" kern="1200" dirty="0" smtClean="0"/>
            <a:t/>
          </a:r>
          <a:br>
            <a:rPr lang="en-US" sz="2400" kern="1200" dirty="0" smtClean="0"/>
          </a:br>
          <a:r>
            <a:rPr lang="x-none" sz="2400" kern="1200" dirty="0" smtClean="0"/>
            <a:t>including </a:t>
          </a:r>
          <a:r>
            <a:rPr lang="en-US" sz="2400" kern="1200" dirty="0" smtClean="0"/>
            <a:t>at </a:t>
          </a:r>
          <a:r>
            <a:rPr lang="x-none" sz="2400" kern="1200" dirty="0" smtClean="0"/>
            <a:t>community, local and regional </a:t>
          </a:r>
          <a:r>
            <a:rPr lang="x-none" sz="2400" kern="1200" dirty="0" smtClean="0"/>
            <a:t>levels</a:t>
          </a:r>
          <a:endParaRPr lang="en-US" sz="2400" kern="1200" dirty="0"/>
        </a:p>
      </dsp:txBody>
      <dsp:txXfrm>
        <a:off x="6679730" y="1397927"/>
        <a:ext cx="2823210" cy="40145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EADBB-82C4-4D36-9501-CA26E24F253E}">
      <dsp:nvSpPr>
        <dsp:cNvPr id="0" name=""/>
        <dsp:cNvSpPr/>
      </dsp:nvSpPr>
      <dsp:spPr>
        <a:xfrm>
          <a:off x="271415" y="674"/>
          <a:ext cx="8209460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Innovations in editorial production (e.g., formats, content), coverage, and revenue generation models.  </a:t>
          </a:r>
          <a:endParaRPr lang="en-US" sz="2400" kern="1200" dirty="0"/>
        </a:p>
      </dsp:txBody>
      <dsp:txXfrm>
        <a:off x="271415" y="674"/>
        <a:ext cx="8209460" cy="771925"/>
      </dsp:txXfrm>
    </dsp:sp>
    <dsp:sp modelId="{F0CD4028-4E42-46CA-8F6C-FA88B31B5015}">
      <dsp:nvSpPr>
        <dsp:cNvPr id="0" name=""/>
        <dsp:cNvSpPr/>
      </dsp:nvSpPr>
      <dsp:spPr>
        <a:xfrm>
          <a:off x="271415" y="772599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CFF5662-2EFC-4CD0-8A04-2A99FDEB5C91}">
      <dsp:nvSpPr>
        <dsp:cNvPr id="0" name=""/>
        <dsp:cNvSpPr/>
      </dsp:nvSpPr>
      <dsp:spPr>
        <a:xfrm>
          <a:off x="1466663" y="772599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253553"/>
                <a:satOff val="-1170"/>
                <a:lumOff val="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53553"/>
                <a:satOff val="-1170"/>
                <a:lumOff val="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53553"/>
                <a:satOff val="-1170"/>
                <a:lumOff val="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253553"/>
              <a:satOff val="-1170"/>
              <a:lumOff val="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70B6F4D-712B-464A-9688-A8A9619F35DC}">
      <dsp:nvSpPr>
        <dsp:cNvPr id="0" name=""/>
        <dsp:cNvSpPr/>
      </dsp:nvSpPr>
      <dsp:spPr>
        <a:xfrm>
          <a:off x="2661910" y="772599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507107"/>
                <a:satOff val="-2340"/>
                <a:lumOff val="8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07107"/>
                <a:satOff val="-2340"/>
                <a:lumOff val="8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07107"/>
                <a:satOff val="-2340"/>
                <a:lumOff val="8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07107"/>
              <a:satOff val="-2340"/>
              <a:lumOff val="8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ED9E45E-53E0-4B8F-AB4E-21EFC9022D2D}">
      <dsp:nvSpPr>
        <dsp:cNvPr id="0" name=""/>
        <dsp:cNvSpPr/>
      </dsp:nvSpPr>
      <dsp:spPr>
        <a:xfrm>
          <a:off x="3857158" y="772599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760660"/>
                <a:satOff val="-3510"/>
                <a:lumOff val="12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60660"/>
                <a:satOff val="-3510"/>
                <a:lumOff val="12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60660"/>
                <a:satOff val="-3510"/>
                <a:lumOff val="12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60660"/>
              <a:satOff val="-3510"/>
              <a:lumOff val="12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60A3E13-F359-4734-BAFA-3D909F4E2B7C}">
      <dsp:nvSpPr>
        <dsp:cNvPr id="0" name=""/>
        <dsp:cNvSpPr/>
      </dsp:nvSpPr>
      <dsp:spPr>
        <a:xfrm>
          <a:off x="5052406" y="772599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1014214"/>
                <a:satOff val="-4680"/>
                <a:lumOff val="17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14214"/>
                <a:satOff val="-4680"/>
                <a:lumOff val="17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14214"/>
                <a:satOff val="-4680"/>
                <a:lumOff val="17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014214"/>
              <a:satOff val="-4680"/>
              <a:lumOff val="17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46F134-1648-460A-A73C-56746A3EAC7D}">
      <dsp:nvSpPr>
        <dsp:cNvPr id="0" name=""/>
        <dsp:cNvSpPr/>
      </dsp:nvSpPr>
      <dsp:spPr>
        <a:xfrm>
          <a:off x="6247654" y="772599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1267767"/>
                <a:satOff val="-5850"/>
                <a:lumOff val="21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267767"/>
                <a:satOff val="-5850"/>
                <a:lumOff val="21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267767"/>
                <a:satOff val="-5850"/>
                <a:lumOff val="21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267767"/>
              <a:satOff val="-5850"/>
              <a:lumOff val="2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3BFDB58-EF15-4998-87FA-CAFFD9124AC5}">
      <dsp:nvSpPr>
        <dsp:cNvPr id="0" name=""/>
        <dsp:cNvSpPr/>
      </dsp:nvSpPr>
      <dsp:spPr>
        <a:xfrm>
          <a:off x="7442901" y="772599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1521321"/>
                <a:satOff val="-7020"/>
                <a:lumOff val="25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521321"/>
                <a:satOff val="-7020"/>
                <a:lumOff val="25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521321"/>
                <a:satOff val="-7020"/>
                <a:lumOff val="25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521321"/>
              <a:satOff val="-7020"/>
              <a:lumOff val="25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26D0A60-BEE5-431D-A6F2-7A5E61B33442}">
      <dsp:nvSpPr>
        <dsp:cNvPr id="0" name=""/>
        <dsp:cNvSpPr/>
      </dsp:nvSpPr>
      <dsp:spPr>
        <a:xfrm>
          <a:off x="271415" y="1073229"/>
          <a:ext cx="9090875" cy="380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Improving distribution and dissemination of news</a:t>
          </a:r>
          <a:endParaRPr lang="en-US" sz="2400" kern="1200" dirty="0"/>
        </a:p>
      </dsp:txBody>
      <dsp:txXfrm>
        <a:off x="271415" y="1073229"/>
        <a:ext cx="9090875" cy="380922"/>
      </dsp:txXfrm>
    </dsp:sp>
    <dsp:sp modelId="{401BE05F-64F8-4860-AAA8-2A19CFF6D866}">
      <dsp:nvSpPr>
        <dsp:cNvPr id="0" name=""/>
        <dsp:cNvSpPr/>
      </dsp:nvSpPr>
      <dsp:spPr>
        <a:xfrm>
          <a:off x="271415" y="1454152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1774874"/>
                <a:satOff val="-8190"/>
                <a:lumOff val="30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774874"/>
                <a:satOff val="-8190"/>
                <a:lumOff val="30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774874"/>
                <a:satOff val="-8190"/>
                <a:lumOff val="30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774874"/>
              <a:satOff val="-8190"/>
              <a:lumOff val="30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EDD8E0-380B-48E2-AC2D-1605802EFBF2}">
      <dsp:nvSpPr>
        <dsp:cNvPr id="0" name=""/>
        <dsp:cNvSpPr/>
      </dsp:nvSpPr>
      <dsp:spPr>
        <a:xfrm>
          <a:off x="1466663" y="1454152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2028428"/>
                <a:satOff val="-9360"/>
                <a:lumOff val="34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28428"/>
                <a:satOff val="-9360"/>
                <a:lumOff val="34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28428"/>
                <a:satOff val="-9360"/>
                <a:lumOff val="34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2028428"/>
              <a:satOff val="-9360"/>
              <a:lumOff val="34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C62515-BA65-46A0-9431-F3C30C938237}">
      <dsp:nvSpPr>
        <dsp:cNvPr id="0" name=""/>
        <dsp:cNvSpPr/>
      </dsp:nvSpPr>
      <dsp:spPr>
        <a:xfrm>
          <a:off x="2661910" y="1454152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2281981"/>
                <a:satOff val="-10530"/>
                <a:lumOff val="38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281981"/>
                <a:satOff val="-10530"/>
                <a:lumOff val="38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281981"/>
                <a:satOff val="-10530"/>
                <a:lumOff val="38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2281981"/>
              <a:satOff val="-10530"/>
              <a:lumOff val="38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4DE0A5-C04E-4015-9427-8079A8794BC1}">
      <dsp:nvSpPr>
        <dsp:cNvPr id="0" name=""/>
        <dsp:cNvSpPr/>
      </dsp:nvSpPr>
      <dsp:spPr>
        <a:xfrm>
          <a:off x="3857158" y="1454152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2535535"/>
                <a:satOff val="-11700"/>
                <a:lumOff val="43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535535"/>
                <a:satOff val="-11700"/>
                <a:lumOff val="43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535535"/>
                <a:satOff val="-11700"/>
                <a:lumOff val="43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2535535"/>
              <a:satOff val="-11700"/>
              <a:lumOff val="43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3D8D83A-D146-42FF-93FB-F3B00EB80E24}">
      <dsp:nvSpPr>
        <dsp:cNvPr id="0" name=""/>
        <dsp:cNvSpPr/>
      </dsp:nvSpPr>
      <dsp:spPr>
        <a:xfrm>
          <a:off x="5052406" y="1454152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2789088"/>
                <a:satOff val="-12869"/>
                <a:lumOff val="47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789088"/>
                <a:satOff val="-12869"/>
                <a:lumOff val="47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789088"/>
                <a:satOff val="-12869"/>
                <a:lumOff val="47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2789088"/>
              <a:satOff val="-12869"/>
              <a:lumOff val="47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2A77679-D6C8-4D0E-A95C-99AAA545F8DF}">
      <dsp:nvSpPr>
        <dsp:cNvPr id="0" name=""/>
        <dsp:cNvSpPr/>
      </dsp:nvSpPr>
      <dsp:spPr>
        <a:xfrm>
          <a:off x="6247654" y="1454152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3042642"/>
                <a:satOff val="-14039"/>
                <a:lumOff val="51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042642"/>
                <a:satOff val="-14039"/>
                <a:lumOff val="51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042642"/>
                <a:satOff val="-14039"/>
                <a:lumOff val="51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3042642"/>
              <a:satOff val="-14039"/>
              <a:lumOff val="51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214E470-DDD0-4017-8534-B056C38609E2}">
      <dsp:nvSpPr>
        <dsp:cNvPr id="0" name=""/>
        <dsp:cNvSpPr/>
      </dsp:nvSpPr>
      <dsp:spPr>
        <a:xfrm>
          <a:off x="7442901" y="1454152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3296195"/>
                <a:satOff val="-15209"/>
                <a:lumOff val="56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296195"/>
                <a:satOff val="-15209"/>
                <a:lumOff val="56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296195"/>
                <a:satOff val="-15209"/>
                <a:lumOff val="56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3296195"/>
              <a:satOff val="-15209"/>
              <a:lumOff val="56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B9C6779-788E-448F-9915-07ABA8695572}">
      <dsp:nvSpPr>
        <dsp:cNvPr id="0" name=""/>
        <dsp:cNvSpPr/>
      </dsp:nvSpPr>
      <dsp:spPr>
        <a:xfrm>
          <a:off x="271415" y="1754781"/>
          <a:ext cx="8812119" cy="770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Outreach and engagement of audiences and implementation of community-building strategies</a:t>
          </a:r>
          <a:endParaRPr lang="en-US" sz="2400" kern="1200" dirty="0"/>
        </a:p>
      </dsp:txBody>
      <dsp:txXfrm>
        <a:off x="271415" y="1754781"/>
        <a:ext cx="8812119" cy="770023"/>
      </dsp:txXfrm>
    </dsp:sp>
    <dsp:sp modelId="{0C5CC25B-B1AC-43EB-8496-DA5EE4C0D68F}">
      <dsp:nvSpPr>
        <dsp:cNvPr id="0" name=""/>
        <dsp:cNvSpPr/>
      </dsp:nvSpPr>
      <dsp:spPr>
        <a:xfrm>
          <a:off x="271415" y="2524805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3549749"/>
                <a:satOff val="-16379"/>
                <a:lumOff val="60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549749"/>
                <a:satOff val="-16379"/>
                <a:lumOff val="60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549749"/>
                <a:satOff val="-16379"/>
                <a:lumOff val="60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3549749"/>
              <a:satOff val="-16379"/>
              <a:lumOff val="60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642946-5A5F-4886-BC36-BCD5AB0A77AE}">
      <dsp:nvSpPr>
        <dsp:cNvPr id="0" name=""/>
        <dsp:cNvSpPr/>
      </dsp:nvSpPr>
      <dsp:spPr>
        <a:xfrm>
          <a:off x="1466663" y="2524805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3803302"/>
                <a:satOff val="-17549"/>
                <a:lumOff val="64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803302"/>
                <a:satOff val="-17549"/>
                <a:lumOff val="6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803302"/>
                <a:satOff val="-17549"/>
                <a:lumOff val="6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3803302"/>
              <a:satOff val="-17549"/>
              <a:lumOff val="64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F4AD956-364B-4444-B44B-90CFED0C9A64}">
      <dsp:nvSpPr>
        <dsp:cNvPr id="0" name=""/>
        <dsp:cNvSpPr/>
      </dsp:nvSpPr>
      <dsp:spPr>
        <a:xfrm>
          <a:off x="2661910" y="2524805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4056855"/>
                <a:satOff val="-18719"/>
                <a:lumOff val="68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056855"/>
                <a:satOff val="-18719"/>
                <a:lumOff val="68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056855"/>
                <a:satOff val="-18719"/>
                <a:lumOff val="68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4056855"/>
              <a:satOff val="-18719"/>
              <a:lumOff val="68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6624CB-AD57-49BA-8E45-8D4DC74BB5E7}">
      <dsp:nvSpPr>
        <dsp:cNvPr id="0" name=""/>
        <dsp:cNvSpPr/>
      </dsp:nvSpPr>
      <dsp:spPr>
        <a:xfrm>
          <a:off x="3857158" y="2524805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4310409"/>
                <a:satOff val="-19889"/>
                <a:lumOff val="73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310409"/>
                <a:satOff val="-19889"/>
                <a:lumOff val="73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310409"/>
                <a:satOff val="-19889"/>
                <a:lumOff val="73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4310409"/>
              <a:satOff val="-19889"/>
              <a:lumOff val="73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562B042-6263-496F-8964-63955EC79542}">
      <dsp:nvSpPr>
        <dsp:cNvPr id="0" name=""/>
        <dsp:cNvSpPr/>
      </dsp:nvSpPr>
      <dsp:spPr>
        <a:xfrm>
          <a:off x="5052406" y="2524805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4563962"/>
                <a:satOff val="-21059"/>
                <a:lumOff val="7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563962"/>
                <a:satOff val="-21059"/>
                <a:lumOff val="7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563962"/>
                <a:satOff val="-21059"/>
                <a:lumOff val="7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4563962"/>
              <a:satOff val="-21059"/>
              <a:lumOff val="77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628BE0F-F9C5-473C-B125-E79D438E2E11}">
      <dsp:nvSpPr>
        <dsp:cNvPr id="0" name=""/>
        <dsp:cNvSpPr/>
      </dsp:nvSpPr>
      <dsp:spPr>
        <a:xfrm>
          <a:off x="6247654" y="2524805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4817516"/>
                <a:satOff val="-22229"/>
                <a:lumOff val="81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817516"/>
                <a:satOff val="-22229"/>
                <a:lumOff val="81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817516"/>
                <a:satOff val="-22229"/>
                <a:lumOff val="81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4817516"/>
              <a:satOff val="-22229"/>
              <a:lumOff val="81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CD853CC-D387-47CB-B981-589BB4782772}">
      <dsp:nvSpPr>
        <dsp:cNvPr id="0" name=""/>
        <dsp:cNvSpPr/>
      </dsp:nvSpPr>
      <dsp:spPr>
        <a:xfrm>
          <a:off x="7442901" y="2524805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5071069"/>
                <a:satOff val="-23399"/>
                <a:lumOff val="8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071069"/>
                <a:satOff val="-23399"/>
                <a:lumOff val="8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071069"/>
                <a:satOff val="-23399"/>
                <a:lumOff val="8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071069"/>
              <a:satOff val="-23399"/>
              <a:lumOff val="8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7ADB9F9-ABFE-4B6A-95B5-2503D02BC7DF}">
      <dsp:nvSpPr>
        <dsp:cNvPr id="0" name=""/>
        <dsp:cNvSpPr/>
      </dsp:nvSpPr>
      <dsp:spPr>
        <a:xfrm>
          <a:off x="271415" y="2825434"/>
          <a:ext cx="8281965" cy="770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Development and adaptation of new technologies applicable to the above and to objectives and priorities of the Call. </a:t>
          </a:r>
          <a:endParaRPr lang="en-US" sz="2400" kern="1200" dirty="0"/>
        </a:p>
      </dsp:txBody>
      <dsp:txXfrm>
        <a:off x="271415" y="2825434"/>
        <a:ext cx="8281965" cy="770023"/>
      </dsp:txXfrm>
    </dsp:sp>
    <dsp:sp modelId="{F6A6C3C2-D7C5-4C74-B01F-66AE30196B5D}">
      <dsp:nvSpPr>
        <dsp:cNvPr id="0" name=""/>
        <dsp:cNvSpPr/>
      </dsp:nvSpPr>
      <dsp:spPr>
        <a:xfrm>
          <a:off x="271415" y="3595458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5324623"/>
                <a:satOff val="-24569"/>
                <a:lumOff val="9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324623"/>
                <a:satOff val="-24569"/>
                <a:lumOff val="9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324623"/>
                <a:satOff val="-24569"/>
                <a:lumOff val="9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324623"/>
              <a:satOff val="-24569"/>
              <a:lumOff val="90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400B3E4-0719-46E1-95B3-705EF692A549}">
      <dsp:nvSpPr>
        <dsp:cNvPr id="0" name=""/>
        <dsp:cNvSpPr/>
      </dsp:nvSpPr>
      <dsp:spPr>
        <a:xfrm>
          <a:off x="1466663" y="3595458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5578177"/>
                <a:satOff val="-25739"/>
                <a:lumOff val="94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578177"/>
                <a:satOff val="-25739"/>
                <a:lumOff val="94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578177"/>
                <a:satOff val="-25739"/>
                <a:lumOff val="94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578177"/>
              <a:satOff val="-25739"/>
              <a:lumOff val="94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185A2A-15E6-40B2-8240-68D65C8B00AF}">
      <dsp:nvSpPr>
        <dsp:cNvPr id="0" name=""/>
        <dsp:cNvSpPr/>
      </dsp:nvSpPr>
      <dsp:spPr>
        <a:xfrm>
          <a:off x="2661910" y="3595458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5831730"/>
                <a:satOff val="-26909"/>
                <a:lumOff val="9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831730"/>
                <a:satOff val="-26909"/>
                <a:lumOff val="9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831730"/>
                <a:satOff val="-26909"/>
                <a:lumOff val="9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831730"/>
              <a:satOff val="-26909"/>
              <a:lumOff val="9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096E74D-BC54-4518-8EB9-839134DC100D}">
      <dsp:nvSpPr>
        <dsp:cNvPr id="0" name=""/>
        <dsp:cNvSpPr/>
      </dsp:nvSpPr>
      <dsp:spPr>
        <a:xfrm>
          <a:off x="3857158" y="3595458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6085283"/>
                <a:satOff val="-28079"/>
                <a:lumOff val="103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085283"/>
                <a:satOff val="-28079"/>
                <a:lumOff val="103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085283"/>
                <a:satOff val="-28079"/>
                <a:lumOff val="103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6085283"/>
              <a:satOff val="-28079"/>
              <a:lumOff val="103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5C3CDA0-F6E3-4D92-A6DD-B56388EFDF50}">
      <dsp:nvSpPr>
        <dsp:cNvPr id="0" name=""/>
        <dsp:cNvSpPr/>
      </dsp:nvSpPr>
      <dsp:spPr>
        <a:xfrm>
          <a:off x="5052406" y="3595458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6338837"/>
                <a:satOff val="-29249"/>
                <a:lumOff val="10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338837"/>
                <a:satOff val="-29249"/>
                <a:lumOff val="10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338837"/>
                <a:satOff val="-29249"/>
                <a:lumOff val="10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6338837"/>
              <a:satOff val="-29249"/>
              <a:lumOff val="107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47BD8C9-6D3F-482E-9CED-5B7A6D6B6991}">
      <dsp:nvSpPr>
        <dsp:cNvPr id="0" name=""/>
        <dsp:cNvSpPr/>
      </dsp:nvSpPr>
      <dsp:spPr>
        <a:xfrm>
          <a:off x="6247654" y="3595458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6592390"/>
                <a:satOff val="-30419"/>
                <a:lumOff val="111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592390"/>
                <a:satOff val="-30419"/>
                <a:lumOff val="111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592390"/>
                <a:satOff val="-30419"/>
                <a:lumOff val="111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6592390"/>
              <a:satOff val="-30419"/>
              <a:lumOff val="111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57C29F6-B800-458A-B897-514724861D8E}">
      <dsp:nvSpPr>
        <dsp:cNvPr id="0" name=""/>
        <dsp:cNvSpPr/>
      </dsp:nvSpPr>
      <dsp:spPr>
        <a:xfrm>
          <a:off x="7442901" y="3595458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6845944"/>
                <a:satOff val="-31589"/>
                <a:lumOff val="116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845944"/>
                <a:satOff val="-31589"/>
                <a:lumOff val="116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845944"/>
                <a:satOff val="-31589"/>
                <a:lumOff val="116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6845944"/>
              <a:satOff val="-31589"/>
              <a:lumOff val="116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90286E0-928D-4E86-8EBD-74469A91C7E4}">
      <dsp:nvSpPr>
        <dsp:cNvPr id="0" name=""/>
        <dsp:cNvSpPr/>
      </dsp:nvSpPr>
      <dsp:spPr>
        <a:xfrm>
          <a:off x="271415" y="3896087"/>
          <a:ext cx="8916303" cy="690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Training on the above topics and participation in international and national events. </a:t>
          </a:r>
          <a:endParaRPr lang="en-US" sz="2400" kern="1200" dirty="0"/>
        </a:p>
      </dsp:txBody>
      <dsp:txXfrm>
        <a:off x="271415" y="3896087"/>
        <a:ext cx="8916303" cy="690256"/>
      </dsp:txXfrm>
    </dsp:sp>
    <dsp:sp modelId="{A8E50148-61C1-49C0-BD6A-3C1FB1863FB9}">
      <dsp:nvSpPr>
        <dsp:cNvPr id="0" name=""/>
        <dsp:cNvSpPr/>
      </dsp:nvSpPr>
      <dsp:spPr>
        <a:xfrm>
          <a:off x="271415" y="4586344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7099497"/>
                <a:satOff val="-32759"/>
                <a:lumOff val="120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099497"/>
                <a:satOff val="-32759"/>
                <a:lumOff val="120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099497"/>
                <a:satOff val="-32759"/>
                <a:lumOff val="120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099497"/>
              <a:satOff val="-32759"/>
              <a:lumOff val="120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7B116E-393B-492B-9740-72DFA8C31C70}">
      <dsp:nvSpPr>
        <dsp:cNvPr id="0" name=""/>
        <dsp:cNvSpPr/>
      </dsp:nvSpPr>
      <dsp:spPr>
        <a:xfrm>
          <a:off x="1466663" y="4586344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7353051"/>
                <a:satOff val="-33929"/>
                <a:lumOff val="124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353051"/>
                <a:satOff val="-33929"/>
                <a:lumOff val="124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353051"/>
                <a:satOff val="-33929"/>
                <a:lumOff val="124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353051"/>
              <a:satOff val="-33929"/>
              <a:lumOff val="124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D4B3B1-301C-49CF-9376-B59088427F3B}">
      <dsp:nvSpPr>
        <dsp:cNvPr id="0" name=""/>
        <dsp:cNvSpPr/>
      </dsp:nvSpPr>
      <dsp:spPr>
        <a:xfrm>
          <a:off x="2661910" y="4586344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7606604"/>
                <a:satOff val="-35099"/>
                <a:lumOff val="129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606604"/>
                <a:satOff val="-35099"/>
                <a:lumOff val="129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606604"/>
                <a:satOff val="-35099"/>
                <a:lumOff val="129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606604"/>
              <a:satOff val="-35099"/>
              <a:lumOff val="129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82AAC7-22F3-476B-AC18-27002BF2F41D}">
      <dsp:nvSpPr>
        <dsp:cNvPr id="0" name=""/>
        <dsp:cNvSpPr/>
      </dsp:nvSpPr>
      <dsp:spPr>
        <a:xfrm>
          <a:off x="3857158" y="4586344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7860157"/>
                <a:satOff val="-36268"/>
                <a:lumOff val="133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860157"/>
                <a:satOff val="-36268"/>
                <a:lumOff val="133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860157"/>
                <a:satOff val="-36268"/>
                <a:lumOff val="133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860157"/>
              <a:satOff val="-36268"/>
              <a:lumOff val="133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4EB6951-127A-4816-8457-991B45169D01}">
      <dsp:nvSpPr>
        <dsp:cNvPr id="0" name=""/>
        <dsp:cNvSpPr/>
      </dsp:nvSpPr>
      <dsp:spPr>
        <a:xfrm>
          <a:off x="5052406" y="4586344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8113711"/>
                <a:satOff val="-37438"/>
                <a:lumOff val="137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113711"/>
                <a:satOff val="-37438"/>
                <a:lumOff val="137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113711"/>
                <a:satOff val="-37438"/>
                <a:lumOff val="137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8113711"/>
              <a:satOff val="-37438"/>
              <a:lumOff val="137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848ABCA-8CE5-46C3-9B6E-93927C655007}">
      <dsp:nvSpPr>
        <dsp:cNvPr id="0" name=""/>
        <dsp:cNvSpPr/>
      </dsp:nvSpPr>
      <dsp:spPr>
        <a:xfrm>
          <a:off x="6247654" y="4586344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8367264"/>
                <a:satOff val="-38608"/>
                <a:lumOff val="142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367264"/>
                <a:satOff val="-38608"/>
                <a:lumOff val="142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367264"/>
                <a:satOff val="-38608"/>
                <a:lumOff val="142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8367264"/>
              <a:satOff val="-38608"/>
              <a:lumOff val="142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FC434B3-0738-4DC4-80D4-F6F777730DD8}">
      <dsp:nvSpPr>
        <dsp:cNvPr id="0" name=""/>
        <dsp:cNvSpPr/>
      </dsp:nvSpPr>
      <dsp:spPr>
        <a:xfrm>
          <a:off x="7442901" y="4586344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8620818"/>
                <a:satOff val="-39778"/>
                <a:lumOff val="146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620818"/>
                <a:satOff val="-39778"/>
                <a:lumOff val="146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620818"/>
                <a:satOff val="-39778"/>
                <a:lumOff val="146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8620818"/>
              <a:satOff val="-39778"/>
              <a:lumOff val="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89681F7-8188-4C93-AE6C-9D7DFD5792C7}">
      <dsp:nvSpPr>
        <dsp:cNvPr id="0" name=""/>
        <dsp:cNvSpPr/>
      </dsp:nvSpPr>
      <dsp:spPr>
        <a:xfrm>
          <a:off x="271415" y="4886974"/>
          <a:ext cx="9104089" cy="684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Other activities contributing to objectives and expected outcomes of the Call.</a:t>
          </a:r>
          <a:endParaRPr lang="en-US" sz="2400" kern="1200" dirty="0"/>
        </a:p>
      </dsp:txBody>
      <dsp:txXfrm>
        <a:off x="271415" y="4886974"/>
        <a:ext cx="9104089" cy="684843"/>
      </dsp:txXfrm>
    </dsp:sp>
    <dsp:sp modelId="{BFC32259-81AE-4171-962A-61F4D10BF8D9}">
      <dsp:nvSpPr>
        <dsp:cNvPr id="0" name=""/>
        <dsp:cNvSpPr/>
      </dsp:nvSpPr>
      <dsp:spPr>
        <a:xfrm>
          <a:off x="271415" y="5571817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8874371"/>
                <a:satOff val="-40948"/>
                <a:lumOff val="150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874371"/>
                <a:satOff val="-40948"/>
                <a:lumOff val="150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874371"/>
                <a:satOff val="-40948"/>
                <a:lumOff val="150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8874371"/>
              <a:satOff val="-40948"/>
              <a:lumOff val="15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C305AD-2757-412B-A014-FC7095468F72}">
      <dsp:nvSpPr>
        <dsp:cNvPr id="0" name=""/>
        <dsp:cNvSpPr/>
      </dsp:nvSpPr>
      <dsp:spPr>
        <a:xfrm>
          <a:off x="1466663" y="5571817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9127925"/>
                <a:satOff val="-42118"/>
                <a:lumOff val="155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127925"/>
                <a:satOff val="-42118"/>
                <a:lumOff val="155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127925"/>
                <a:satOff val="-42118"/>
                <a:lumOff val="155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127925"/>
              <a:satOff val="-42118"/>
              <a:lumOff val="155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2E305E-5A1B-4E63-98A8-C148DFC5657A}">
      <dsp:nvSpPr>
        <dsp:cNvPr id="0" name=""/>
        <dsp:cNvSpPr/>
      </dsp:nvSpPr>
      <dsp:spPr>
        <a:xfrm>
          <a:off x="2661910" y="5571817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9381478"/>
                <a:satOff val="-43288"/>
                <a:lumOff val="159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381478"/>
                <a:satOff val="-43288"/>
                <a:lumOff val="159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381478"/>
                <a:satOff val="-43288"/>
                <a:lumOff val="159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381478"/>
              <a:satOff val="-43288"/>
              <a:lumOff val="159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373175-D09F-4AB9-AA2D-830711A53E38}">
      <dsp:nvSpPr>
        <dsp:cNvPr id="0" name=""/>
        <dsp:cNvSpPr/>
      </dsp:nvSpPr>
      <dsp:spPr>
        <a:xfrm>
          <a:off x="3857158" y="5571817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9635032"/>
                <a:satOff val="-44458"/>
                <a:lumOff val="163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635032"/>
                <a:satOff val="-44458"/>
                <a:lumOff val="163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635032"/>
                <a:satOff val="-44458"/>
                <a:lumOff val="163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635032"/>
              <a:satOff val="-44458"/>
              <a:lumOff val="163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1D07B54-CAA5-4F70-A2A7-43F7BDF9C4D2}">
      <dsp:nvSpPr>
        <dsp:cNvPr id="0" name=""/>
        <dsp:cNvSpPr/>
      </dsp:nvSpPr>
      <dsp:spPr>
        <a:xfrm>
          <a:off x="5052406" y="5571817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9888585"/>
                <a:satOff val="-45628"/>
                <a:lumOff val="167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88585"/>
                <a:satOff val="-45628"/>
                <a:lumOff val="167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88585"/>
                <a:satOff val="-45628"/>
                <a:lumOff val="167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888585"/>
              <a:satOff val="-45628"/>
              <a:lumOff val="167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12E4A6E-1E45-4F50-AAC9-CC9E86826A92}">
      <dsp:nvSpPr>
        <dsp:cNvPr id="0" name=""/>
        <dsp:cNvSpPr/>
      </dsp:nvSpPr>
      <dsp:spPr>
        <a:xfrm>
          <a:off x="6247654" y="5571817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10142139"/>
                <a:satOff val="-46798"/>
                <a:lumOff val="17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142139"/>
                <a:satOff val="-46798"/>
                <a:lumOff val="17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142139"/>
                <a:satOff val="-46798"/>
                <a:lumOff val="17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0142139"/>
              <a:satOff val="-46798"/>
              <a:lumOff val="17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CB19D5-1845-462F-876F-7AA97564A0EA}">
      <dsp:nvSpPr>
        <dsp:cNvPr id="0" name=""/>
        <dsp:cNvSpPr/>
      </dsp:nvSpPr>
      <dsp:spPr>
        <a:xfrm>
          <a:off x="7442901" y="5571817"/>
          <a:ext cx="1129367" cy="188227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13138-904A-4D21-9C98-B33F48468613}">
      <dsp:nvSpPr>
        <dsp:cNvPr id="0" name=""/>
        <dsp:cNvSpPr/>
      </dsp:nvSpPr>
      <dsp:spPr>
        <a:xfrm>
          <a:off x="0" y="579576"/>
          <a:ext cx="10531974" cy="3460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20320" rIns="35560" bIns="20320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0" y="579576"/>
        <a:ext cx="10531974" cy="34603"/>
      </dsp:txXfrm>
    </dsp:sp>
    <dsp:sp modelId="{5E26E1D4-9D6C-4530-90E3-E750D786EBAE}">
      <dsp:nvSpPr>
        <dsp:cNvPr id="0" name=""/>
        <dsp:cNvSpPr/>
      </dsp:nvSpPr>
      <dsp:spPr>
        <a:xfrm>
          <a:off x="0" y="0"/>
          <a:ext cx="10531974" cy="452240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Overview </a:t>
          </a:r>
          <a:r>
            <a:rPr lang="en-US" sz="2800" kern="1200" dirty="0" smtClean="0"/>
            <a:t>of the media with </a:t>
          </a:r>
          <a:r>
            <a:rPr lang="en-US" sz="2800" kern="1200" dirty="0" smtClean="0"/>
            <a:t>a focus on editorial independence and ways to prove this; 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Professionalism and quality </a:t>
          </a:r>
          <a:r>
            <a:rPr lang="en-US" sz="2800" kern="1200" dirty="0" smtClean="0"/>
            <a:t>news journalism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Governance structure 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How you focus </a:t>
          </a:r>
          <a:r>
            <a:rPr lang="en-US" sz="2800" kern="1200" dirty="0" smtClean="0"/>
            <a:t>on democratic values, mission and role 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Past similar experience, examples of </a:t>
          </a:r>
          <a:r>
            <a:rPr lang="en-US" sz="2800" kern="1200" dirty="0" smtClean="0"/>
            <a:t>similar projects 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Availability, quality and experience of staff 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Financial stability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Technological capacities </a:t>
          </a:r>
          <a:endParaRPr lang="en-US" sz="2800" kern="1200" dirty="0"/>
        </a:p>
      </dsp:txBody>
      <dsp:txXfrm>
        <a:off x="0" y="0"/>
        <a:ext cx="10531974" cy="45224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3B211-79A2-4A07-A08D-C49535A3A11F}">
      <dsp:nvSpPr>
        <dsp:cNvPr id="0" name=""/>
        <dsp:cNvSpPr/>
      </dsp:nvSpPr>
      <dsp:spPr>
        <a:xfrm>
          <a:off x="0" y="27207"/>
          <a:ext cx="10515600" cy="68253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1. Select the outcome(s) you would like to contribute </a:t>
          </a:r>
          <a:r>
            <a:rPr lang="en-US" sz="2000" kern="1200" dirty="0" smtClean="0"/>
            <a:t>to. They can be 1, 2 or all 3. </a:t>
          </a:r>
          <a:endParaRPr lang="en-US" sz="2000" kern="1200" dirty="0"/>
        </a:p>
      </dsp:txBody>
      <dsp:txXfrm>
        <a:off x="33319" y="60526"/>
        <a:ext cx="10448962" cy="615896"/>
      </dsp:txXfrm>
    </dsp:sp>
    <dsp:sp modelId="{E996F169-78F0-4F8D-93AF-6DF0D719E089}">
      <dsp:nvSpPr>
        <dsp:cNvPr id="0" name=""/>
        <dsp:cNvSpPr/>
      </dsp:nvSpPr>
      <dsp:spPr>
        <a:xfrm>
          <a:off x="0" y="767341"/>
          <a:ext cx="10515600" cy="776368"/>
        </a:xfrm>
        <a:prstGeom prst="roundRect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2. Define the needs and justify how your proposal aligns with the </a:t>
          </a:r>
          <a:r>
            <a:rPr lang="en-US" sz="2000" kern="1200" dirty="0" smtClean="0"/>
            <a:t>Call (use data or specific contexts)</a:t>
          </a:r>
          <a:endParaRPr lang="en-US" sz="2000" kern="1200" dirty="0"/>
        </a:p>
      </dsp:txBody>
      <dsp:txXfrm>
        <a:off x="37899" y="805240"/>
        <a:ext cx="10439802" cy="700570"/>
      </dsp:txXfrm>
    </dsp:sp>
    <dsp:sp modelId="{A95D4A6C-A322-438B-9D53-E78E3D4487E7}">
      <dsp:nvSpPr>
        <dsp:cNvPr id="0" name=""/>
        <dsp:cNvSpPr/>
      </dsp:nvSpPr>
      <dsp:spPr>
        <a:xfrm>
          <a:off x="0" y="1601309"/>
          <a:ext cx="10515600" cy="548161"/>
        </a:xfrm>
        <a:prstGeom prst="roundRect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3. Activities and </a:t>
          </a:r>
          <a:r>
            <a:rPr lang="en-US" sz="2000" kern="1200" dirty="0" smtClean="0"/>
            <a:t>results (up to 5 activates, results need to be verifiable and measurable deliverables)  </a:t>
          </a:r>
          <a:endParaRPr lang="en-US" sz="2000" kern="1200" dirty="0"/>
        </a:p>
      </dsp:txBody>
      <dsp:txXfrm>
        <a:off x="26759" y="1628068"/>
        <a:ext cx="10462082" cy="494643"/>
      </dsp:txXfrm>
    </dsp:sp>
    <dsp:sp modelId="{E6201DE3-6DED-4363-8C7D-334A18F2CBCA}">
      <dsp:nvSpPr>
        <dsp:cNvPr id="0" name=""/>
        <dsp:cNvSpPr/>
      </dsp:nvSpPr>
      <dsp:spPr>
        <a:xfrm>
          <a:off x="0" y="2149471"/>
          <a:ext cx="10515600" cy="1531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Describe clearly activities, and justify why you do them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Describe target groups, reaching out and engagement 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How will carry out the activity – resources and methods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Justify how you planned the services you need or equipment 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Clearly state the results you plan to achieve! And then define a way to prove its existence</a:t>
          </a:r>
          <a:endParaRPr lang="en-US" sz="1800" kern="1200" dirty="0"/>
        </a:p>
      </dsp:txBody>
      <dsp:txXfrm>
        <a:off x="0" y="2149471"/>
        <a:ext cx="10515600" cy="1531799"/>
      </dsp:txXfrm>
    </dsp:sp>
    <dsp:sp modelId="{CB52BB3D-FE54-4EA0-B7AE-0B17C6E2793A}">
      <dsp:nvSpPr>
        <dsp:cNvPr id="0" name=""/>
        <dsp:cNvSpPr/>
      </dsp:nvSpPr>
      <dsp:spPr>
        <a:xfrm>
          <a:off x="0" y="3681271"/>
          <a:ext cx="10515600" cy="1409118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E.g. Outcome 2; development of a web-portal; target group – media staff and vulnerable groups; actions: training, launch and maintenance of portal. Indicators – software developed, people trained; Result: web portal for better news dissemination; provide proof of the result – link to portal </a:t>
          </a:r>
          <a:endParaRPr lang="en-US" sz="2000" kern="1200" dirty="0"/>
        </a:p>
      </dsp:txBody>
      <dsp:txXfrm>
        <a:off x="68787" y="3750058"/>
        <a:ext cx="10378026" cy="12715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5B9B6-2705-4D22-A67F-AFF9D3D2581F}">
      <dsp:nvSpPr>
        <dsp:cNvPr id="0" name=""/>
        <dsp:cNvSpPr/>
      </dsp:nvSpPr>
      <dsp:spPr>
        <a:xfrm>
          <a:off x="0" y="46472"/>
          <a:ext cx="10515600" cy="87395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Impact – </a:t>
          </a:r>
          <a:r>
            <a:rPr lang="en-US" sz="2200" kern="1200" dirty="0" smtClean="0"/>
            <a:t>what is the bigger effect and change you aim at </a:t>
          </a:r>
          <a:endParaRPr lang="en-US" sz="2200" kern="1200" dirty="0"/>
        </a:p>
      </dsp:txBody>
      <dsp:txXfrm>
        <a:off x="42663" y="89135"/>
        <a:ext cx="10430274" cy="788627"/>
      </dsp:txXfrm>
    </dsp:sp>
    <dsp:sp modelId="{A9FE64D1-FEC3-4E7F-A0FB-6BDAC9C00551}">
      <dsp:nvSpPr>
        <dsp:cNvPr id="0" name=""/>
        <dsp:cNvSpPr/>
      </dsp:nvSpPr>
      <dsp:spPr>
        <a:xfrm>
          <a:off x="0" y="983786"/>
          <a:ext cx="10515600" cy="873953"/>
        </a:xfrm>
        <a:prstGeom prst="roundRect">
          <a:avLst/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Sustainability – life of </a:t>
          </a:r>
          <a:r>
            <a:rPr lang="en-US" sz="2200" kern="1200" dirty="0" smtClean="0"/>
            <a:t>project results </a:t>
          </a:r>
          <a:r>
            <a:rPr lang="en-US" sz="2200" kern="1200" dirty="0" smtClean="0"/>
            <a:t>beyond project cycle</a:t>
          </a:r>
          <a:endParaRPr lang="en-US" sz="2200" kern="1200" dirty="0"/>
        </a:p>
      </dsp:txBody>
      <dsp:txXfrm>
        <a:off x="42663" y="1026449"/>
        <a:ext cx="10430274" cy="788627"/>
      </dsp:txXfrm>
    </dsp:sp>
    <dsp:sp modelId="{1D6B2387-3AFD-4374-AE2C-5D62773480FF}">
      <dsp:nvSpPr>
        <dsp:cNvPr id="0" name=""/>
        <dsp:cNvSpPr/>
      </dsp:nvSpPr>
      <dsp:spPr>
        <a:xfrm>
          <a:off x="0" y="1921099"/>
          <a:ext cx="10515600" cy="873953"/>
        </a:xfrm>
        <a:prstGeom prst="round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Diversity, equity and inclusion - outline strategies to ensure gender equality and non-discrimination </a:t>
          </a:r>
          <a:endParaRPr lang="en-US" sz="2200" kern="1200"/>
        </a:p>
      </dsp:txBody>
      <dsp:txXfrm>
        <a:off x="42663" y="1963762"/>
        <a:ext cx="10430274" cy="788627"/>
      </dsp:txXfrm>
    </dsp:sp>
    <dsp:sp modelId="{7C9F4759-1CF1-4161-BECC-911B1E1E0F0F}">
      <dsp:nvSpPr>
        <dsp:cNvPr id="0" name=""/>
        <dsp:cNvSpPr/>
      </dsp:nvSpPr>
      <dsp:spPr>
        <a:xfrm>
          <a:off x="0" y="2858413"/>
          <a:ext cx="10515600" cy="873953"/>
        </a:xfrm>
        <a:prstGeom prst="roundRect">
          <a:avLst/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Risk Management –  specify </a:t>
          </a:r>
          <a:r>
            <a:rPr lang="en-GB" sz="2200" kern="1200" dirty="0" smtClean="0"/>
            <a:t>risks, their </a:t>
          </a:r>
          <a:r>
            <a:rPr lang="en-GB" sz="2200" kern="1200" dirty="0" smtClean="0"/>
            <a:t>levels and mitigation measures </a:t>
          </a:r>
          <a:endParaRPr lang="en-US" sz="2200" kern="1200" dirty="0"/>
        </a:p>
      </dsp:txBody>
      <dsp:txXfrm>
        <a:off x="42663" y="2901076"/>
        <a:ext cx="10430274" cy="788627"/>
      </dsp:txXfrm>
    </dsp:sp>
    <dsp:sp modelId="{58BD8B40-18ED-473A-92B7-F5FE4B9871AA}">
      <dsp:nvSpPr>
        <dsp:cNvPr id="0" name=""/>
        <dsp:cNvSpPr/>
      </dsp:nvSpPr>
      <dsp:spPr>
        <a:xfrm>
          <a:off x="0" y="3795726"/>
          <a:ext cx="10515600" cy="873953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Publicity – how you will inform the public, channels to be used </a:t>
          </a:r>
          <a:endParaRPr lang="en-US" sz="2200" kern="1200"/>
        </a:p>
      </dsp:txBody>
      <dsp:txXfrm>
        <a:off x="42663" y="3838389"/>
        <a:ext cx="10430274" cy="78862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47EB5-9213-4AF6-AA87-0B15FAB89531}">
      <dsp:nvSpPr>
        <dsp:cNvPr id="0" name=""/>
        <dsp:cNvSpPr/>
      </dsp:nvSpPr>
      <dsp:spPr>
        <a:xfrm>
          <a:off x="0" y="430053"/>
          <a:ext cx="3333749" cy="20002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Financial support is provided using a </a:t>
          </a:r>
          <a:r>
            <a:rPr lang="en-US" sz="2400" b="1" kern="1200" dirty="0" smtClean="0"/>
            <a:t>Simplified Cost </a:t>
          </a:r>
          <a:r>
            <a:rPr lang="en-US" sz="2400" b="1" kern="1200" dirty="0" smtClean="0"/>
            <a:t>Option for reporting</a:t>
          </a:r>
          <a:r>
            <a:rPr lang="bg-BG" sz="2400" b="1" kern="1200" dirty="0" smtClean="0"/>
            <a:t>:</a:t>
          </a:r>
          <a:r>
            <a:rPr lang="bg-BG" sz="2400" kern="1200" dirty="0" smtClean="0"/>
            <a:t> </a:t>
          </a:r>
          <a:r>
            <a:rPr lang="en-GB" sz="2400" b="1" kern="1200" dirty="0" smtClean="0"/>
            <a:t>Lump sum</a:t>
          </a:r>
          <a:r>
            <a:rPr lang="en-GB" sz="2400" kern="1200" dirty="0" smtClean="0"/>
            <a:t> </a:t>
          </a:r>
          <a:endParaRPr lang="en-US" sz="2400" kern="1200" dirty="0"/>
        </a:p>
      </dsp:txBody>
      <dsp:txXfrm>
        <a:off x="0" y="430053"/>
        <a:ext cx="3333749" cy="2000250"/>
      </dsp:txXfrm>
    </dsp:sp>
    <dsp:sp modelId="{2F545664-3BB1-4628-9851-7110AD497CA9}">
      <dsp:nvSpPr>
        <dsp:cNvPr id="0" name=""/>
        <dsp:cNvSpPr/>
      </dsp:nvSpPr>
      <dsp:spPr>
        <a:xfrm>
          <a:off x="3667124" y="430053"/>
          <a:ext cx="3333749" cy="2000250"/>
        </a:xfrm>
        <a:prstGeom prst="rect">
          <a:avLst/>
        </a:prstGeom>
        <a:gradFill rotWithShape="0">
          <a:gsLst>
            <a:gs pos="0">
              <a:schemeClr val="accent5">
                <a:hueOff val="-1470669"/>
                <a:satOff val="-2046"/>
                <a:lumOff val="-7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470669"/>
                <a:satOff val="-2046"/>
                <a:lumOff val="-7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470669"/>
                <a:satOff val="-2046"/>
                <a:lumOff val="-7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err="1" smtClean="0"/>
            <a:t>The</a:t>
          </a:r>
          <a:r>
            <a:rPr lang="bg-BG" sz="2400" b="1" kern="1200" dirty="0" smtClean="0"/>
            <a:t> </a:t>
          </a:r>
          <a:r>
            <a:rPr lang="en-GB" sz="2400" b="1" kern="1200" dirty="0" smtClean="0"/>
            <a:t>maximum </a:t>
          </a:r>
          <a:r>
            <a:rPr lang="bg-BG" sz="2400" b="1" kern="1200" dirty="0" err="1" smtClean="0"/>
            <a:t>amount</a:t>
          </a:r>
          <a:r>
            <a:rPr lang="bg-BG" sz="2400" b="1" kern="1200" dirty="0" smtClean="0"/>
            <a:t> </a:t>
          </a:r>
          <a:r>
            <a:rPr lang="bg-BG" sz="2400" b="1" kern="1200" dirty="0" err="1" smtClean="0"/>
            <a:t>of</a:t>
          </a:r>
          <a:r>
            <a:rPr lang="bg-BG" sz="2400" b="1" kern="1200" dirty="0" smtClean="0"/>
            <a:t> </a:t>
          </a:r>
          <a:r>
            <a:rPr lang="bg-BG" sz="2400" b="1" kern="1200" dirty="0" err="1" smtClean="0"/>
            <a:t>financial</a:t>
          </a:r>
          <a:r>
            <a:rPr lang="bg-BG" sz="2400" b="1" kern="1200" dirty="0" smtClean="0"/>
            <a:t> </a:t>
          </a:r>
          <a:r>
            <a:rPr lang="bg-BG" sz="2400" b="1" kern="1200" dirty="0" err="1" smtClean="0"/>
            <a:t>support</a:t>
          </a:r>
          <a:r>
            <a:rPr lang="bg-BG" sz="2400" b="1" kern="1200" dirty="0" smtClean="0"/>
            <a:t> </a:t>
          </a:r>
          <a:r>
            <a:rPr lang="bg-BG" sz="2400" b="1" kern="1200" dirty="0" err="1" smtClean="0"/>
            <a:t>is</a:t>
          </a:r>
          <a:r>
            <a:rPr lang="bg-BG" sz="2400" b="1" kern="1200" dirty="0" smtClean="0"/>
            <a:t> </a:t>
          </a:r>
          <a:r>
            <a:rPr lang="bg-BG" sz="2400" b="1" kern="1200" dirty="0" err="1" smtClean="0"/>
            <a:t>up</a:t>
          </a:r>
          <a:r>
            <a:rPr lang="bg-BG" sz="2400" b="1" kern="1200" dirty="0" smtClean="0"/>
            <a:t> </a:t>
          </a:r>
          <a:r>
            <a:rPr lang="bg-BG" sz="2400" b="1" kern="1200" dirty="0" err="1" smtClean="0"/>
            <a:t>to</a:t>
          </a:r>
          <a:r>
            <a:rPr lang="bg-BG" sz="2400" b="1" kern="1200" dirty="0" smtClean="0"/>
            <a:t> EUR 60,000.</a:t>
          </a:r>
          <a:endParaRPr lang="en-US" sz="2400" kern="1200" dirty="0"/>
        </a:p>
      </dsp:txBody>
      <dsp:txXfrm>
        <a:off x="3667124" y="430053"/>
        <a:ext cx="3333749" cy="2000250"/>
      </dsp:txXfrm>
    </dsp:sp>
    <dsp:sp modelId="{7D3E8DCF-4D82-4F24-AF19-2BDF0501CC1E}">
      <dsp:nvSpPr>
        <dsp:cNvPr id="0" name=""/>
        <dsp:cNvSpPr/>
      </dsp:nvSpPr>
      <dsp:spPr>
        <a:xfrm>
          <a:off x="7334250" y="430053"/>
          <a:ext cx="3333749" cy="2000250"/>
        </a:xfrm>
        <a:prstGeom prst="rect">
          <a:avLst/>
        </a:prstGeom>
        <a:gradFill rotWithShape="0">
          <a:gsLst>
            <a:gs pos="0">
              <a:schemeClr val="accent5">
                <a:hueOff val="-2941338"/>
                <a:satOff val="-4091"/>
                <a:lumOff val="-156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941338"/>
                <a:satOff val="-4091"/>
                <a:lumOff val="-156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941338"/>
                <a:satOff val="-4091"/>
                <a:lumOff val="-156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Applicants justify the requested amount of support per </a:t>
          </a:r>
          <a:r>
            <a:rPr lang="en-US" sz="2400" kern="1200" dirty="0" smtClean="0"/>
            <a:t>activities. The amount is then fixed for each project</a:t>
          </a:r>
          <a:endParaRPr lang="en-US" sz="2400" kern="1200" dirty="0"/>
        </a:p>
      </dsp:txBody>
      <dsp:txXfrm>
        <a:off x="7334250" y="430053"/>
        <a:ext cx="3333749" cy="2000250"/>
      </dsp:txXfrm>
    </dsp:sp>
    <dsp:sp modelId="{8CE3765F-8283-45CB-BB02-B1ADED778251}">
      <dsp:nvSpPr>
        <dsp:cNvPr id="0" name=""/>
        <dsp:cNvSpPr/>
      </dsp:nvSpPr>
      <dsp:spPr>
        <a:xfrm>
          <a:off x="0" y="2763679"/>
          <a:ext cx="3333749" cy="2000250"/>
        </a:xfrm>
        <a:prstGeom prst="rect">
          <a:avLst/>
        </a:prstGeom>
        <a:gradFill rotWithShape="0">
          <a:gsLst>
            <a:gs pos="0">
              <a:schemeClr val="accent5">
                <a:hueOff val="-4412007"/>
                <a:satOff val="-6137"/>
                <a:lumOff val="-2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412007"/>
                <a:satOff val="-6137"/>
                <a:lumOff val="-2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412007"/>
                <a:satOff val="-6137"/>
                <a:lumOff val="-2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err="1" smtClean="0"/>
            <a:t>The</a:t>
          </a:r>
          <a:r>
            <a:rPr lang="bg-BG" sz="2400" kern="1200" dirty="0" smtClean="0"/>
            <a:t> </a:t>
          </a:r>
          <a:r>
            <a:rPr lang="bg-BG" sz="2400" kern="1200" dirty="0" err="1" smtClean="0"/>
            <a:t>budget</a:t>
          </a:r>
          <a:r>
            <a:rPr lang="bg-BG" sz="2400" kern="1200" dirty="0" smtClean="0"/>
            <a:t> </a:t>
          </a:r>
          <a:r>
            <a:rPr lang="bg-BG" sz="2400" kern="1200" dirty="0" err="1" smtClean="0"/>
            <a:t>template</a:t>
          </a:r>
          <a:r>
            <a:rPr lang="bg-BG" sz="2400" kern="1200" dirty="0" smtClean="0"/>
            <a:t> </a:t>
          </a:r>
          <a:r>
            <a:rPr lang="en-US" sz="2400" kern="1200" dirty="0" smtClean="0"/>
            <a:t>is</a:t>
          </a:r>
          <a:r>
            <a:rPr lang="bg-BG" sz="2400" kern="1200" dirty="0" smtClean="0"/>
            <a:t> </a:t>
          </a:r>
          <a:r>
            <a:rPr lang="en-US" sz="2400" kern="1200" dirty="0" smtClean="0"/>
            <a:t>here: </a:t>
          </a:r>
          <a:r>
            <a:rPr lang="bg-BG" sz="2400" kern="1200" dirty="0" smtClean="0">
              <a:hlinkClick xmlns:r="http://schemas.openxmlformats.org/officeDocument/2006/relationships" r:id="rId1"/>
            </a:rPr>
            <a:t>https://</a:t>
          </a:r>
          <a:r>
            <a:rPr lang="en-GB" sz="2400" kern="1200" dirty="0" smtClean="0">
              <a:hlinkClick xmlns:r="http://schemas.openxmlformats.org/officeDocument/2006/relationships" r:id="rId1"/>
            </a:rPr>
            <a:t>mediaresilience.osis.bg</a:t>
          </a:r>
          <a:r>
            <a:rPr lang="en-GB" sz="2400" kern="1200" dirty="0" smtClean="0"/>
            <a:t>, </a:t>
          </a:r>
          <a:r>
            <a:rPr lang="en-US" sz="2400" kern="1200" dirty="0" smtClean="0"/>
            <a:t> after filling in, </a:t>
          </a:r>
          <a:r>
            <a:rPr lang="bg-BG" sz="2400" kern="1200" dirty="0" err="1" smtClean="0"/>
            <a:t>atta</a:t>
          </a:r>
          <a:r>
            <a:rPr lang="en-US" sz="2400" kern="1200" dirty="0" err="1" smtClean="0"/>
            <a:t>ch</a:t>
          </a:r>
          <a:r>
            <a:rPr lang="bg-BG" sz="2400" kern="1200" dirty="0" smtClean="0"/>
            <a:t> </a:t>
          </a:r>
          <a:r>
            <a:rPr lang="bg-BG" sz="2400" kern="1200" dirty="0" err="1" smtClean="0"/>
            <a:t>to</a:t>
          </a:r>
          <a:r>
            <a:rPr lang="en-US" sz="2400" kern="1200" dirty="0" smtClean="0"/>
            <a:t> </a:t>
          </a:r>
          <a:r>
            <a:rPr lang="en-GB" sz="2400" kern="1200" dirty="0" smtClean="0"/>
            <a:t>application form</a:t>
          </a:r>
          <a:r>
            <a:rPr lang="en-US" sz="2400" kern="1200" dirty="0" smtClean="0"/>
            <a:t> </a:t>
          </a:r>
          <a:r>
            <a:rPr lang="bg-BG" sz="2400" kern="1200" dirty="0" err="1" smtClean="0"/>
            <a:t>as</a:t>
          </a:r>
          <a:r>
            <a:rPr lang="bg-BG" sz="2400" kern="1200" dirty="0" smtClean="0"/>
            <a:t> </a:t>
          </a:r>
          <a:r>
            <a:rPr lang="bg-BG" sz="2400" kern="1200" dirty="0" err="1" smtClean="0"/>
            <a:t>an</a:t>
          </a:r>
          <a:r>
            <a:rPr lang="bg-BG" sz="2400" kern="1200" dirty="0" smtClean="0"/>
            <a:t> Excel </a:t>
          </a:r>
          <a:r>
            <a:rPr lang="bg-BG" sz="2400" kern="1200" dirty="0" err="1" smtClean="0"/>
            <a:t>file</a:t>
          </a:r>
          <a:endParaRPr lang="en-US" sz="2400" kern="1200" dirty="0"/>
        </a:p>
      </dsp:txBody>
      <dsp:txXfrm>
        <a:off x="0" y="2763679"/>
        <a:ext cx="3333749" cy="2000250"/>
      </dsp:txXfrm>
    </dsp:sp>
    <dsp:sp modelId="{E1081E61-0B46-4268-B459-82F8E28A29A0}">
      <dsp:nvSpPr>
        <dsp:cNvPr id="0" name=""/>
        <dsp:cNvSpPr/>
      </dsp:nvSpPr>
      <dsp:spPr>
        <a:xfrm>
          <a:off x="3667125" y="2763679"/>
          <a:ext cx="3333749" cy="2000250"/>
        </a:xfrm>
        <a:prstGeom prst="rect">
          <a:avLst/>
        </a:prstGeom>
        <a:gradFill rotWithShape="0">
          <a:gsLst>
            <a:gs pos="0">
              <a:schemeClr val="accent5">
                <a:hueOff val="-5882676"/>
                <a:satOff val="-8182"/>
                <a:lumOff val="-31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882676"/>
                <a:satOff val="-8182"/>
                <a:lumOff val="-31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882676"/>
                <a:satOff val="-8182"/>
                <a:lumOff val="-31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 co-funding or</a:t>
          </a:r>
          <a:r>
            <a:rPr lang="bg-BG" sz="2400" kern="1200" dirty="0" smtClean="0"/>
            <a:t> </a:t>
          </a:r>
          <a:r>
            <a:rPr lang="bg-BG" sz="2400" kern="1200" dirty="0" err="1" smtClean="0"/>
            <a:t>in-kind</a:t>
          </a:r>
          <a:r>
            <a:rPr lang="bg-BG" sz="2400" kern="1200" dirty="0" smtClean="0"/>
            <a:t> </a:t>
          </a:r>
          <a:r>
            <a:rPr lang="bg-BG" sz="2400" kern="1200" dirty="0" err="1" smtClean="0"/>
            <a:t>contributions</a:t>
          </a:r>
          <a:r>
            <a:rPr lang="en-US" sz="2400" kern="1200" dirty="0" smtClean="0"/>
            <a:t>,</a:t>
          </a:r>
          <a:r>
            <a:rPr lang="bg-BG" sz="2400" kern="1200" dirty="0" smtClean="0"/>
            <a:t> </a:t>
          </a:r>
          <a:r>
            <a:rPr lang="en-US" sz="2400" kern="1200" dirty="0" smtClean="0"/>
            <a:t>such as</a:t>
          </a:r>
          <a:r>
            <a:rPr lang="bg-BG" sz="2400" kern="1200" dirty="0" smtClean="0"/>
            <a:t> </a:t>
          </a:r>
          <a:r>
            <a:rPr lang="bg-BG" sz="2400" kern="1200" dirty="0" err="1" smtClean="0"/>
            <a:t>voluntary</a:t>
          </a:r>
          <a:r>
            <a:rPr lang="bg-BG" sz="2400" kern="1200" dirty="0" smtClean="0"/>
            <a:t> </a:t>
          </a:r>
          <a:r>
            <a:rPr lang="bg-BG" sz="2400" kern="1200" dirty="0" err="1" smtClean="0"/>
            <a:t>work</a:t>
          </a:r>
          <a:r>
            <a:rPr lang="en-US" sz="2400" kern="1200" dirty="0" smtClean="0"/>
            <a:t>, are </a:t>
          </a:r>
          <a:r>
            <a:rPr lang="en-US" sz="2400" kern="1200" dirty="0" smtClean="0"/>
            <a:t>required. The OSIS provides the 10% co-financing</a:t>
          </a:r>
          <a:endParaRPr lang="en-US" sz="2400" kern="1200" dirty="0"/>
        </a:p>
      </dsp:txBody>
      <dsp:txXfrm>
        <a:off x="3667125" y="2763679"/>
        <a:ext cx="3333749" cy="2000250"/>
      </dsp:txXfrm>
    </dsp:sp>
    <dsp:sp modelId="{5F8675BE-E707-4200-856E-F0C67A4920D1}">
      <dsp:nvSpPr>
        <dsp:cNvPr id="0" name=""/>
        <dsp:cNvSpPr/>
      </dsp:nvSpPr>
      <dsp:spPr>
        <a:xfrm>
          <a:off x="7334250" y="2763679"/>
          <a:ext cx="3333749" cy="2000250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 err="1" smtClean="0"/>
            <a:t>The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budget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must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comply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with</a:t>
          </a:r>
          <a:r>
            <a:rPr lang="bg-BG" sz="2500" kern="1200" dirty="0" smtClean="0"/>
            <a:t> </a:t>
          </a:r>
          <a:r>
            <a:rPr lang="en-US" sz="2500" kern="1200" dirty="0" smtClean="0"/>
            <a:t>the </a:t>
          </a:r>
          <a:r>
            <a:rPr lang="bg-BG" sz="2500" kern="1200" dirty="0" err="1" smtClean="0"/>
            <a:t>limits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and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eligibility</a:t>
          </a:r>
          <a:r>
            <a:rPr lang="bg-BG" sz="2500" kern="1200" dirty="0" smtClean="0"/>
            <a:t> </a:t>
          </a:r>
          <a:r>
            <a:rPr lang="en-US" sz="2500" kern="1200" dirty="0" smtClean="0"/>
            <a:t>of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activities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and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costs</a:t>
          </a:r>
          <a:r>
            <a:rPr lang="en-US" sz="2500" kern="1200" dirty="0" smtClean="0"/>
            <a:t>, </a:t>
          </a:r>
          <a:r>
            <a:rPr lang="bg-BG" sz="2500" kern="1200" dirty="0" err="1" smtClean="0"/>
            <a:t>set</a:t>
          </a:r>
          <a:r>
            <a:rPr lang="bg-BG" sz="2500" kern="1200" dirty="0" smtClean="0"/>
            <a:t> </a:t>
          </a:r>
          <a:r>
            <a:rPr lang="bg-BG" sz="2500" kern="1200" dirty="0" err="1" smtClean="0"/>
            <a:t>in</a:t>
          </a:r>
          <a:r>
            <a:rPr lang="bg-BG" sz="2500" kern="1200" dirty="0" smtClean="0"/>
            <a:t> </a:t>
          </a:r>
          <a:r>
            <a:rPr lang="en-US" sz="2500" kern="1200" dirty="0" smtClean="0"/>
            <a:t>the G</a:t>
          </a:r>
          <a:r>
            <a:rPr lang="bg-BG" sz="2500" kern="1200" dirty="0" err="1" smtClean="0"/>
            <a:t>uidelines</a:t>
          </a:r>
          <a:r>
            <a:rPr lang="bg-BG" sz="2500" kern="1200" dirty="0" smtClean="0"/>
            <a:t>. </a:t>
          </a:r>
          <a:endParaRPr lang="en-US" sz="2500" kern="1200" dirty="0"/>
        </a:p>
      </dsp:txBody>
      <dsp:txXfrm>
        <a:off x="7334250" y="2763679"/>
        <a:ext cx="3333749" cy="2000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505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6B09B-36E5-4694-9483-DCE217C987A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505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1F801-6F7A-43AB-A6F9-D0FAC7CD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88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69DBF-41E1-4BA1-AD93-53859AB95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778722"/>
            <a:ext cx="53365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D09AC-3919-45BF-A918-31D36C063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8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>
            <a:spLocks noGrp="1"/>
          </p:cNvSpPr>
          <p:nvPr>
            <p:ph type="body" idx="1"/>
          </p:nvPr>
        </p:nvSpPr>
        <p:spPr>
          <a:xfrm>
            <a:off x="667068" y="4716661"/>
            <a:ext cx="5336540" cy="4468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" name="Google Shape;1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6249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67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46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492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91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65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901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386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38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61200" y="5121181"/>
            <a:ext cx="5289598" cy="48516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87338" y="808038"/>
            <a:ext cx="7186613" cy="4043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6666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20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286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418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932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64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445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>
            <a:spLocks noGrp="1"/>
          </p:cNvSpPr>
          <p:nvPr>
            <p:ph type="body" idx="1"/>
          </p:nvPr>
        </p:nvSpPr>
        <p:spPr>
          <a:xfrm>
            <a:off x="667068" y="4716661"/>
            <a:ext cx="5336540" cy="4468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" name="Google Shape;1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010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23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54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60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28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5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D09AC-3919-45BF-A918-31D36C06315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84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1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59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006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3104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0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90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5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6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3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4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55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626D0-5539-42AF-995B-6D572C73A343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9C15C-1BCB-4885-ACB8-DCC733C28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4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mediaresilience@osi.b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resilience.osis.b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osis.bg/?p=4914&amp;lang=en" TargetMode="External"/><Relationship Id="rId4" Type="http://schemas.openxmlformats.org/officeDocument/2006/relationships/hyperlink" Target="mailto:mediaresilience@osi.bg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resilience.osis.b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vsherbanov@osi.bg" TargetMode="External"/><Relationship Id="rId4" Type="http://schemas.openxmlformats.org/officeDocument/2006/relationships/hyperlink" Target="mailto:dvelkova@osi.b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"/>
          <p:cNvSpPr txBox="1"/>
          <p:nvPr/>
        </p:nvSpPr>
        <p:spPr>
          <a:xfrm>
            <a:off x="5958541" y="5865368"/>
            <a:ext cx="5574647" cy="347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project is co-financed by the the European Union through the European Education and Culture Executive Agency (EACEA) under the Creative Europe (CREA) programme (Grant Number 101180135)</a:t>
            </a:r>
            <a:endParaRPr sz="1000" b="0" i="1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" name="Google Shape;19;p1"/>
          <p:cNvSpPr txBox="1"/>
          <p:nvPr/>
        </p:nvSpPr>
        <p:spPr>
          <a:xfrm>
            <a:off x="2526030" y="1932269"/>
            <a:ext cx="7082583" cy="28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-US" sz="3600" b="1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Call for </a:t>
            </a:r>
            <a:r>
              <a:rPr lang="en-US" sz="36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Proposals:</a:t>
            </a:r>
            <a:endParaRPr lang="en-US" sz="3600" dirty="0"/>
          </a:p>
          <a:p>
            <a:r>
              <a:rPr lang="en-GB" sz="4000" b="1" i="1" dirty="0" smtClean="0">
                <a:solidFill>
                  <a:schemeClr val="bg1"/>
                </a:solidFill>
              </a:rPr>
              <a:t>Enhancing </a:t>
            </a:r>
            <a:r>
              <a:rPr lang="en-GB" sz="4000" b="1" i="1" dirty="0">
                <a:solidFill>
                  <a:schemeClr val="bg1"/>
                </a:solidFill>
              </a:rPr>
              <a:t>Media Resilience and Quality News </a:t>
            </a:r>
            <a:r>
              <a:rPr lang="en-GB" sz="4000" b="1" i="1" dirty="0" smtClean="0">
                <a:solidFill>
                  <a:schemeClr val="bg1"/>
                </a:solidFill>
              </a:rPr>
              <a:t>Journalism</a:t>
            </a:r>
          </a:p>
          <a:p>
            <a:endParaRPr lang="en-GB" sz="4000" b="1" i="1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Introductory Webinar </a:t>
            </a:r>
            <a:r>
              <a:rPr lang="bg-BG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28.02.</a:t>
            </a:r>
            <a:r>
              <a:rPr lang="bg-BG" sz="3200" dirty="0">
                <a:solidFill>
                  <a:schemeClr val="bg1"/>
                </a:solidFill>
              </a:rPr>
              <a:t>2025</a:t>
            </a:r>
            <a:endParaRPr sz="3200" dirty="0">
              <a:solidFill>
                <a:schemeClr val="bg1"/>
              </a:solidFill>
            </a:endParaRPr>
          </a:p>
        </p:txBody>
      </p:sp>
      <p:pic>
        <p:nvPicPr>
          <p:cNvPr id="20" name="Google Shape;20;p1" descr="Desenho de um círculo&#10;&#10;Descrição gerada automaticamente com confiança baix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8813" y="657225"/>
            <a:ext cx="2998787" cy="876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8823" y="5752025"/>
            <a:ext cx="2362148" cy="52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8" descr="Logotipo, nome da empresa&#10;&#10;Descrição gerada automaticamente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35" b="36780"/>
          <a:stretch/>
        </p:blipFill>
        <p:spPr bwMode="auto">
          <a:xfrm>
            <a:off x="7942055" y="5162566"/>
            <a:ext cx="3333115" cy="4978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087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44087759"/>
              </p:ext>
            </p:extLst>
          </p:nvPr>
        </p:nvGraphicFramePr>
        <p:xfrm>
          <a:off x="1405890" y="457200"/>
          <a:ext cx="9509760" cy="568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247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5830" y="365125"/>
            <a:ext cx="10427970" cy="4578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Eligible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ctivities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elated to: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85576760"/>
              </p:ext>
            </p:extLst>
          </p:nvPr>
        </p:nvGraphicFramePr>
        <p:xfrm>
          <a:off x="1428750" y="822960"/>
          <a:ext cx="9646920" cy="576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74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2891790"/>
            <a:ext cx="10393680" cy="117729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APPLICATION PROCESS</a:t>
            </a:r>
            <a:br>
              <a:rPr lang="en-US" sz="3600" b="1" dirty="0" smtClean="0"/>
            </a:br>
            <a:r>
              <a:rPr lang="en-US" sz="2800" i="1" dirty="0" smtClean="0"/>
              <a:t>(Demonstrate on webpage)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423421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1051560"/>
            <a:ext cx="10393680" cy="345186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Review carefully the Application Guidelines at: </a:t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the </a:t>
            </a:r>
            <a:r>
              <a:rPr lang="en-US" sz="3600" b="1" dirty="0" err="1" smtClean="0"/>
              <a:t>MediaResilience</a:t>
            </a:r>
            <a:r>
              <a:rPr lang="en-US" sz="3600" b="1" dirty="0"/>
              <a:t> page: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https</a:t>
            </a:r>
            <a:r>
              <a:rPr lang="en-US" sz="3600" b="1" dirty="0"/>
              <a:t>://osis.bg/?p=5042&amp;lang=en</a:t>
            </a:r>
          </a:p>
        </p:txBody>
      </p:sp>
    </p:spTree>
    <p:extLst>
      <p:ext uri="{BB962C8B-B14F-4D97-AF65-F5344CB8AC3E}">
        <p14:creationId xmlns:p14="http://schemas.microsoft.com/office/powerpoint/2010/main" val="425110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5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Application Documents 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822015"/>
              </p:ext>
            </p:extLst>
          </p:nvPr>
        </p:nvGraphicFramePr>
        <p:xfrm>
          <a:off x="713678" y="1260088"/>
          <a:ext cx="10381785" cy="4922520"/>
        </p:xfrm>
        <a:graphic>
          <a:graphicData uri="http://schemas.openxmlformats.org/drawingml/2006/table">
            <a:tbl>
              <a:tblPr/>
              <a:tblGrid>
                <a:gridCol w="10381785">
                  <a:extLst>
                    <a:ext uri="{9D8B030D-6E8A-4147-A177-3AD203B41FA5}">
                      <a16:colId xmlns:a16="http://schemas.microsoft.com/office/drawing/2014/main" val="1774986599"/>
                    </a:ext>
                  </a:extLst>
                </a:gridCol>
              </a:tblGrid>
              <a:tr h="4739268">
                <a:tc>
                  <a:txBody>
                    <a:bodyPr/>
                    <a:lstStyle/>
                    <a:p>
                      <a:pPr marL="457200" indent="-457200" fontAlgn="t">
                        <a:buFont typeface="+mj-lt"/>
                        <a:buAutoNum type="arabicPeriod"/>
                      </a:pP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  <a:r>
                        <a:rPr lang="en-GB" sz="2400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GB" sz="2400" baseline="0" dirty="0" smtClean="0">
                          <a:effectLst/>
                          <a:latin typeface="Arial" panose="020B0604020202020204" pitchFamily="34" charset="0"/>
                        </a:rPr>
                        <a:t>Form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  <a:endParaRPr lang="en-GB" sz="240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457200" indent="-457200" fontAlgn="t">
                        <a:buFont typeface="+mj-lt"/>
                        <a:buAutoNum type="arabicPeriod"/>
                      </a:pP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Detailed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</a:rPr>
                        <a:t>Budget </a:t>
                      </a: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(in</a:t>
                      </a:r>
                      <a:r>
                        <a:rPr lang="en-GB" sz="2400" baseline="0" dirty="0" smtClean="0">
                          <a:effectLst/>
                          <a:latin typeface="Arial" panose="020B0604020202020204" pitchFamily="34" charset="0"/>
                        </a:rPr>
                        <a:t> Excel File, </a:t>
                      </a: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Sample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</a:rPr>
                        <a:t>№ 1 of the Application Guidelines) (1) 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  <a:endParaRPr lang="en-GB" sz="2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457200" indent="-457200" fontAlgn="t">
                        <a:buFont typeface="+mj-lt"/>
                        <a:buAutoNum type="arabicPeriod"/>
                      </a:pP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Proposal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</a:rPr>
                        <a:t>Timeline (Sample № 2 of the Application Guidelines) (1) 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  <a:endParaRPr lang="en-GB" sz="2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457200" indent="-457200" fontAlgn="t">
                        <a:buFont typeface="+mj-lt"/>
                        <a:buAutoNum type="arabicPeriod"/>
                      </a:pP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Declaration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</a:rPr>
                        <a:t>of eligibility of the applicant, confirmation of </a:t>
                      </a: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proposal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</a:rPr>
                        <a:t>content </a:t>
                      </a: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and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</a:rPr>
                        <a:t>absence of double funding (Sample № 3 of the Guidelines) (1) 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  <a:endParaRPr lang="en-GB" sz="2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indent="0" fontAlgn="t">
                        <a:buFont typeface="+mj-lt"/>
                        <a:buNone/>
                      </a:pPr>
                      <a:r>
                        <a:rPr lang="en-GB" sz="1800" i="1" dirty="0" smtClean="0">
                          <a:effectLst/>
                          <a:latin typeface="Arial" panose="020B0604020202020204" pitchFamily="34" charset="0"/>
                        </a:rPr>
                        <a:t>If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</a:rPr>
                        <a:t>the declaration referred to in point 3 is signed by someone other than the official representative</a:t>
                      </a:r>
                      <a:r>
                        <a:rPr lang="en-GB" sz="1800" i="1" dirty="0" smtClean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GB" sz="1800" i="1" dirty="0">
                          <a:effectLst/>
                          <a:latin typeface="Arial" panose="020B0604020202020204" pitchFamily="34" charset="0"/>
                        </a:rPr>
                        <a:t>attach a notarized power of attorney or another document certifying the legal basis for signing the declaration (1)</a:t>
                      </a:r>
                    </a:p>
                    <a:p>
                      <a:pPr marL="457200" indent="-457200" fontAlgn="t">
                        <a:buFont typeface="+mj-lt"/>
                        <a:buAutoNum type="arabicPeriod"/>
                      </a:pP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CV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</a:rPr>
                        <a:t>of the Project Manager (1) 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  <a:endParaRPr lang="en-GB" sz="2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457200" indent="-457200" fontAlgn="t">
                        <a:buFont typeface="+mj-lt"/>
                        <a:buAutoNum type="arabicPeriod"/>
                      </a:pP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CVs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</a:rPr>
                        <a:t>of other key team members</a:t>
                      </a:r>
                    </a:p>
                    <a:p>
                      <a:pPr marL="457200" indent="-457200" fontAlgn="t">
                        <a:buFont typeface="+mj-lt"/>
                        <a:buAutoNum type="arabicPeriod"/>
                      </a:pP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</a:rPr>
                        <a:t>Editorial Charter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</a:rPr>
                        <a:t>, or another relevant document that outlines your organisation’s commitment to editorial independence (1) </a:t>
                      </a: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  <a:p>
                      <a:pPr marL="0" indent="0" fontAlgn="t">
                        <a:buFont typeface="+mj-lt"/>
                        <a:buNone/>
                      </a:pPr>
                      <a:endParaRPr lang="en-GB" sz="2400" b="1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18391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853448" y="-294572"/>
            <a:ext cx="174591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08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60" y="537210"/>
            <a:ext cx="10302240" cy="605790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Application Form - Key Components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5830"/>
            <a:ext cx="10515600" cy="525113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GB" dirty="0"/>
              <a:t>The form consists of </a:t>
            </a:r>
            <a:r>
              <a:rPr lang="en-GB" dirty="0" smtClean="0"/>
              <a:t>the following main </a:t>
            </a:r>
            <a:r>
              <a:rPr lang="en-GB" dirty="0"/>
              <a:t>parts: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PART </a:t>
            </a:r>
            <a:r>
              <a:rPr lang="en-GB" dirty="0"/>
              <a:t>A: GENERAL INFORMATION ABOUT THE PROPOSAL </a:t>
            </a:r>
            <a:r>
              <a:rPr lang="en-GB" dirty="0" smtClean="0"/>
              <a:t>(name, origin,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PART </a:t>
            </a:r>
            <a:r>
              <a:rPr lang="en-GB" dirty="0"/>
              <a:t>B: GENERAL INFORMATION ABOUT THE APPLICANT </a:t>
            </a:r>
            <a:r>
              <a:rPr lang="en-GB" dirty="0" smtClean="0"/>
              <a:t>(overview of the media organization)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PART </a:t>
            </a:r>
            <a:r>
              <a:rPr lang="en-GB" dirty="0"/>
              <a:t>C: DESCRIPTION AND JUSTIFICATION OF THE PROPOSAL </a:t>
            </a:r>
            <a:r>
              <a:rPr lang="en-GB" dirty="0" smtClean="0"/>
              <a:t>(proposal content – activities, results, impact, sustainability, risks,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PART </a:t>
            </a:r>
            <a:r>
              <a:rPr lang="en-GB" dirty="0"/>
              <a:t>D: CAPACITY TO IMPLEMENT THE PROPOSAL </a:t>
            </a:r>
            <a:r>
              <a:rPr lang="en-GB" dirty="0" smtClean="0"/>
              <a:t>(</a:t>
            </a:r>
            <a:r>
              <a:rPr lang="en-GB" dirty="0" smtClean="0"/>
              <a:t>staff, technology you use, experience, financial stability)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PART </a:t>
            </a:r>
            <a:r>
              <a:rPr lang="en-GB" dirty="0"/>
              <a:t>E: DOCUMENTS ATTACHED TO THE FORM </a:t>
            </a:r>
            <a:endParaRPr lang="en-GB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All documents apart from Application Template are downloadable from webpage. 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9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Application Form: Overview of </a:t>
            </a:r>
            <a:r>
              <a:rPr lang="en-US" sz="2800" dirty="0" smtClean="0"/>
              <a:t>the Media Outlet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260360"/>
              </p:ext>
            </p:extLst>
          </p:nvPr>
        </p:nvGraphicFramePr>
        <p:xfrm>
          <a:off x="838200" y="1863090"/>
          <a:ext cx="10542270" cy="4522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838200" y="1268730"/>
            <a:ext cx="512826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/>
              <a:t>Key Points</a:t>
            </a:r>
          </a:p>
        </p:txBody>
      </p:sp>
    </p:spTree>
    <p:extLst>
      <p:ext uri="{BB962C8B-B14F-4D97-AF65-F5344CB8AC3E}">
        <p14:creationId xmlns:p14="http://schemas.microsoft.com/office/powerpoint/2010/main" val="1416201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4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/>
              <a:t>Project </a:t>
            </a:r>
            <a:r>
              <a:rPr lang="en-US" sz="3600" dirty="0" smtClean="0"/>
              <a:t>Alignment with </a:t>
            </a:r>
            <a:r>
              <a:rPr lang="en-US" sz="3600" dirty="0" smtClean="0"/>
              <a:t>Goals. Activities and Results </a:t>
            </a:r>
            <a:endParaRPr lang="en-US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022826"/>
              </p:ext>
            </p:extLst>
          </p:nvPr>
        </p:nvGraphicFramePr>
        <p:xfrm>
          <a:off x="838200" y="1059366"/>
          <a:ext cx="10515600" cy="5117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8710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5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Project </a:t>
            </a:r>
            <a:r>
              <a:rPr lang="en-US" sz="3200" dirty="0" smtClean="0"/>
              <a:t>alignment with goals - continued </a:t>
            </a:r>
            <a:endParaRPr lang="en-US" sz="32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901819"/>
              </p:ext>
            </p:extLst>
          </p:nvPr>
        </p:nvGraphicFramePr>
        <p:xfrm>
          <a:off x="838200" y="1460810"/>
          <a:ext cx="10515600" cy="4716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3903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069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Financial Support 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376718"/>
              </p:ext>
            </p:extLst>
          </p:nvPr>
        </p:nvGraphicFramePr>
        <p:xfrm>
          <a:off x="685800" y="982980"/>
          <a:ext cx="10668000" cy="5193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710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1570" y="685800"/>
            <a:ext cx="9795510" cy="4524315"/>
          </a:xfrm>
          <a:prstGeom prst="rect">
            <a:avLst/>
          </a:prstGeom>
          <a:ln>
            <a:solidFill>
              <a:srgbClr val="0070C0"/>
            </a:solidFill>
            <a:prstDash val="sysDot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x-none" sz="2400" b="1" i="1" u="sng" dirty="0">
                <a:solidFill>
                  <a:schemeClr val="tx2">
                    <a:lumMod val="75000"/>
                  </a:schemeClr>
                </a:solidFill>
              </a:rPr>
              <a:t>Media Resilience</a:t>
            </a:r>
            <a:r>
              <a:rPr lang="en-US" sz="2400" b="1" i="1" u="sng" dirty="0">
                <a:solidFill>
                  <a:schemeClr val="tx2">
                    <a:lumMod val="75000"/>
                  </a:schemeClr>
                </a:solidFill>
              </a:rPr>
              <a:t> Project 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</a:rPr>
              <a:t>is: </a:t>
            </a:r>
          </a:p>
          <a:p>
            <a:endParaRPr lang="en-US" sz="2400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L</a:t>
            </a:r>
            <a:r>
              <a:rPr lang="x-none" sz="2400" dirty="0"/>
              <a:t>ed by </a:t>
            </a:r>
            <a:r>
              <a:rPr lang="x-none" sz="2400" dirty="0" smtClean="0"/>
              <a:t>O</a:t>
            </a:r>
            <a:r>
              <a:rPr lang="en-US" sz="2400" dirty="0" smtClean="0"/>
              <a:t>pen Society Institute –Sofia, O</a:t>
            </a:r>
            <a:r>
              <a:rPr lang="x-none" sz="2400" dirty="0" smtClean="0"/>
              <a:t>SIS </a:t>
            </a:r>
            <a:r>
              <a:rPr lang="x-none" sz="2400" dirty="0"/>
              <a:t>and implemented</a:t>
            </a:r>
            <a:r>
              <a:rPr lang="en-US" sz="2400" dirty="0"/>
              <a:t> </a:t>
            </a:r>
            <a:r>
              <a:rPr lang="en-US" sz="2400" dirty="0" smtClean="0"/>
              <a:t>in cooperation </a:t>
            </a:r>
            <a:r>
              <a:rPr lang="x-none" sz="2400" dirty="0" smtClean="0"/>
              <a:t>with </a:t>
            </a:r>
            <a:r>
              <a:rPr lang="x-none" sz="2400" dirty="0"/>
              <a:t>the European Citizen Action Service (ECAS) and ProMedia, </a:t>
            </a:r>
            <a:r>
              <a:rPr lang="en-US" sz="2400" dirty="0"/>
              <a:t>Ltd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C</a:t>
            </a:r>
            <a:r>
              <a:rPr lang="x-none" sz="2400" dirty="0"/>
              <a:t>o-funded by EU through the Creative Europe Programme (CREA). </a:t>
            </a:r>
            <a:r>
              <a:rPr lang="en-US" sz="2400" dirty="0" smtClean="0"/>
              <a:t>CREA-CROSS-2024-JOURPAR</a:t>
            </a:r>
            <a:endParaRPr lang="en-US" sz="2400" dirty="0"/>
          </a:p>
          <a:p>
            <a:endParaRPr lang="en-US" sz="2400" dirty="0"/>
          </a:p>
          <a:p>
            <a:r>
              <a:rPr lang="en-GB" sz="2400" b="1" dirty="0"/>
              <a:t>The goal </a:t>
            </a:r>
            <a:r>
              <a:rPr lang="en-GB" sz="2400" b="1" dirty="0" smtClean="0"/>
              <a:t>is: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T</a:t>
            </a:r>
            <a:r>
              <a:rPr lang="x-none" sz="2400" dirty="0" smtClean="0"/>
              <a:t>o </a:t>
            </a:r>
            <a:r>
              <a:rPr lang="x-none" sz="2400" dirty="0"/>
              <a:t>strengthen a free, diverse, and pluralistic news media </a:t>
            </a:r>
            <a:r>
              <a:rPr lang="x-none" sz="2400" dirty="0" smtClean="0"/>
              <a:t>landscape</a:t>
            </a: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T</a:t>
            </a:r>
            <a:r>
              <a:rPr lang="x-none" sz="2400" dirty="0" smtClean="0"/>
              <a:t>o </a:t>
            </a:r>
            <a:r>
              <a:rPr lang="x-none" sz="2400" dirty="0"/>
              <a:t>promote quality journalism, with an emphasis on </a:t>
            </a:r>
            <a:r>
              <a:rPr lang="x-none" sz="2400" dirty="0" smtClean="0"/>
              <a:t>quality </a:t>
            </a:r>
            <a:r>
              <a:rPr lang="x-none" sz="2400" dirty="0"/>
              <a:t>media outreach </a:t>
            </a:r>
            <a:r>
              <a:rPr lang="x-none" sz="2400" dirty="0" smtClean="0"/>
              <a:t>to </a:t>
            </a:r>
            <a:r>
              <a:rPr lang="x-none" sz="2400" dirty="0"/>
              <a:t>most vulnerable groups in society susceptible to disinformation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715000" y="4914900"/>
            <a:ext cx="45719" cy="4571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0735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Instructions 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for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Completing  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Budget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760"/>
            <a:ext cx="10515600" cy="466820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The budget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is entered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in sections I to V by activity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corresponding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activities in the application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form, including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communication.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Within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each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activity, provide sub-activities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phases for specific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costs within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specific activities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(e.g.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implementation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phases, organizing events, product development,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travel, etc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.).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budget should be based on a detailed calculation of planned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and estimated costs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cost justification should contain specific and clear information on the scope and the way  activities will be implemented</a:t>
            </a:r>
            <a:r>
              <a:rPr lang="bg-BG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92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457146"/>
              </p:ext>
            </p:extLst>
          </p:nvPr>
        </p:nvGraphicFramePr>
        <p:xfrm>
          <a:off x="307569" y="350926"/>
          <a:ext cx="11256245" cy="7154055"/>
        </p:xfrm>
        <a:graphic>
          <a:graphicData uri="http://schemas.openxmlformats.org/drawingml/2006/table">
            <a:tbl>
              <a:tblPr/>
              <a:tblGrid>
                <a:gridCol w="1999316">
                  <a:extLst>
                    <a:ext uri="{9D8B030D-6E8A-4147-A177-3AD203B41FA5}">
                      <a16:colId xmlns:a16="http://schemas.microsoft.com/office/drawing/2014/main" val="249004064"/>
                    </a:ext>
                  </a:extLst>
                </a:gridCol>
                <a:gridCol w="1999316">
                  <a:extLst>
                    <a:ext uri="{9D8B030D-6E8A-4147-A177-3AD203B41FA5}">
                      <a16:colId xmlns:a16="http://schemas.microsoft.com/office/drawing/2014/main" val="3554722927"/>
                    </a:ext>
                  </a:extLst>
                </a:gridCol>
                <a:gridCol w="838096">
                  <a:extLst>
                    <a:ext uri="{9D8B030D-6E8A-4147-A177-3AD203B41FA5}">
                      <a16:colId xmlns:a16="http://schemas.microsoft.com/office/drawing/2014/main" val="2268313623"/>
                    </a:ext>
                  </a:extLst>
                </a:gridCol>
                <a:gridCol w="676535">
                  <a:extLst>
                    <a:ext uri="{9D8B030D-6E8A-4147-A177-3AD203B41FA5}">
                      <a16:colId xmlns:a16="http://schemas.microsoft.com/office/drawing/2014/main" val="1275610036"/>
                    </a:ext>
                  </a:extLst>
                </a:gridCol>
                <a:gridCol w="737121">
                  <a:extLst>
                    <a:ext uri="{9D8B030D-6E8A-4147-A177-3AD203B41FA5}">
                      <a16:colId xmlns:a16="http://schemas.microsoft.com/office/drawing/2014/main" val="1575941624"/>
                    </a:ext>
                  </a:extLst>
                </a:gridCol>
                <a:gridCol w="928975">
                  <a:extLst>
                    <a:ext uri="{9D8B030D-6E8A-4147-A177-3AD203B41FA5}">
                      <a16:colId xmlns:a16="http://schemas.microsoft.com/office/drawing/2014/main" val="3437446721"/>
                    </a:ext>
                  </a:extLst>
                </a:gridCol>
                <a:gridCol w="689159">
                  <a:extLst>
                    <a:ext uri="{9D8B030D-6E8A-4147-A177-3AD203B41FA5}">
                      <a16:colId xmlns:a16="http://schemas.microsoft.com/office/drawing/2014/main" val="3931703406"/>
                    </a:ext>
                  </a:extLst>
                </a:gridCol>
                <a:gridCol w="537696">
                  <a:extLst>
                    <a:ext uri="{9D8B030D-6E8A-4147-A177-3AD203B41FA5}">
                      <a16:colId xmlns:a16="http://schemas.microsoft.com/office/drawing/2014/main" val="3407686610"/>
                    </a:ext>
                  </a:extLst>
                </a:gridCol>
                <a:gridCol w="1234425">
                  <a:extLst>
                    <a:ext uri="{9D8B030D-6E8A-4147-A177-3AD203B41FA5}">
                      <a16:colId xmlns:a16="http://schemas.microsoft.com/office/drawing/2014/main" val="2170981804"/>
                    </a:ext>
                  </a:extLst>
                </a:gridCol>
                <a:gridCol w="769464">
                  <a:extLst>
                    <a:ext uri="{9D8B030D-6E8A-4147-A177-3AD203B41FA5}">
                      <a16:colId xmlns:a16="http://schemas.microsoft.com/office/drawing/2014/main" val="3041529710"/>
                    </a:ext>
                  </a:extLst>
                </a:gridCol>
                <a:gridCol w="38339">
                  <a:extLst>
                    <a:ext uri="{9D8B030D-6E8A-4147-A177-3AD203B41FA5}">
                      <a16:colId xmlns:a16="http://schemas.microsoft.com/office/drawing/2014/main" val="3199804379"/>
                    </a:ext>
                  </a:extLst>
                </a:gridCol>
                <a:gridCol w="807803">
                  <a:extLst>
                    <a:ext uri="{9D8B030D-6E8A-4147-A177-3AD203B41FA5}">
                      <a16:colId xmlns:a16="http://schemas.microsoft.com/office/drawing/2014/main" val="1556996765"/>
                    </a:ext>
                  </a:extLst>
                </a:gridCol>
              </a:tblGrid>
              <a:tr h="194061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Proposal Name: </a:t>
                      </a: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042036"/>
                  </a:ext>
                </a:extLst>
              </a:tr>
              <a:tr h="19406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Applicant legally registered name 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 English language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314488"/>
                  </a:ext>
                </a:extLst>
              </a:tr>
              <a:tr h="2676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 orginal language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361487"/>
                  </a:ext>
                </a:extLst>
              </a:tr>
              <a:tr h="187370"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Duration in months </a:t>
                      </a: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1F1F1F"/>
                          </a:solidFill>
                          <a:effectLst/>
                          <a:latin typeface="Inherit"/>
                        </a:rPr>
                        <a:t>Checking Subtotals/Totals: The numbers  below should be zero. Otherwise, there are errors in calculating subtotals/ totals.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595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52027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Include the budget for proposed acivities 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537249"/>
                  </a:ext>
                </a:extLst>
              </a:tr>
              <a:tr h="156282">
                <a:tc vMerge="1">
                  <a:txBody>
                    <a:bodyPr/>
                    <a:lstStyle/>
                    <a:p>
                      <a:pPr algn="l" fontAlgn="t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algn="ctr" fontAlgn="t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04228"/>
                  </a:ext>
                </a:extLst>
              </a:tr>
              <a:tr h="1562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395823"/>
                  </a:ext>
                </a:extLst>
              </a:tr>
              <a:tr h="417923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Direct cost for </a:t>
                      </a:r>
                      <a:r>
                        <a:rPr lang="en-US" sz="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implemetation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of proposed activities                               </a:t>
                      </a: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181009"/>
                  </a:ext>
                </a:extLst>
              </a:tr>
              <a:tr h="417923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Indirect costs (7% of direct costs)</a:t>
                      </a: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726521"/>
                  </a:ext>
                </a:extLst>
              </a:tr>
              <a:tr h="417923"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application budget in euro</a:t>
                      </a: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74368"/>
                  </a:ext>
                </a:extLst>
              </a:tr>
              <a:tr h="173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The maximum budget  that can be applied for is up to EUR 60,000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186744"/>
                  </a:ext>
                </a:extLst>
              </a:tr>
              <a:tr h="140528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Description of the budget request for the proposed activities 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741497"/>
                  </a:ext>
                </a:extLst>
              </a:tr>
              <a:tr h="495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Description of Activities (as per proposal)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Budget categories 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Unit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Units  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Amount per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Uinit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 Euro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Euro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Explanatory Note / Justification of Expenses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336382"/>
                  </a:ext>
                </a:extLst>
              </a:tr>
              <a:tr h="668172"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Description of the </a:t>
                      </a:r>
                      <a:r>
                        <a:rPr lang="en-US" sz="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propsed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expenses for implementing the activities                                                                                          If necessary, please enter additional budget lines in the proposed activities section for a description of the costs </a:t>
                      </a: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Please fill in the appropriate budget category - one of the </a:t>
                      </a:r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folowing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budget categories: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  Costs for employees; B) Costs for natural persons working under a direct contract; C) Expenditure on the purchase of services and goods;  D) Travel; E) Accommodation; F) Subsistence; G) Equipment 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Months/Days/Hours; Travels, etc.</a:t>
                      </a:r>
                    </a:p>
                  </a:txBody>
                  <a:tcPr marL="5319" marR="5319" marT="53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auto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094512"/>
                  </a:ext>
                </a:extLst>
              </a:tr>
              <a:tr h="252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I.   Activity :……………………………                 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232047"/>
                  </a:ext>
                </a:extLst>
              </a:tr>
              <a:tr h="252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58436"/>
                  </a:ext>
                </a:extLst>
              </a:tr>
              <a:tr h="25267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328510"/>
                  </a:ext>
                </a:extLst>
              </a:tr>
              <a:tr h="252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II.   Activity :……………………………                 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323985"/>
                  </a:ext>
                </a:extLst>
              </a:tr>
              <a:tr h="25267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800359"/>
                  </a:ext>
                </a:extLst>
              </a:tr>
              <a:tr h="252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III.  Activity :……………………………                 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576853"/>
                  </a:ext>
                </a:extLst>
              </a:tr>
              <a:tr h="25267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94103"/>
                  </a:ext>
                </a:extLst>
              </a:tr>
              <a:tr h="351808">
                <a:tc rowSpan="2" gridSpan="3"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For proposals with more than 5 activities, it is necessary to combine similar activities in one section (I to V).</a:t>
                      </a:r>
                    </a:p>
                  </a:txBody>
                  <a:tcPr marL="5319" marR="5319" marT="5319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DIRECT COSTS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826479"/>
                  </a:ext>
                </a:extLst>
              </a:tr>
              <a:tr h="20923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Indirect costs (7%)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044895"/>
                  </a:ext>
                </a:extLst>
              </a:tr>
              <a:tr h="25267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BUDGET</a:t>
                      </a:r>
                    </a:p>
                  </a:txBody>
                  <a:tcPr marL="5319" marR="5319" marT="53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0,00 €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719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91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/>
              <a:t>Budget Categories: Direct Costs:</a:t>
            </a:r>
            <a:br>
              <a:rPr lang="en-US" sz="2800" dirty="0"/>
            </a:br>
            <a:r>
              <a:rPr lang="en-US" sz="2800" dirty="0"/>
              <a:t>Personnel, Purchases of </a:t>
            </a:r>
            <a:r>
              <a:rPr lang="en-US" sz="2800" dirty="0" smtClean="0"/>
              <a:t>Goods</a:t>
            </a:r>
            <a:r>
              <a:rPr lang="en-US" sz="2800" dirty="0"/>
              <a:t>, </a:t>
            </a:r>
            <a:r>
              <a:rPr lang="en-US" sz="2800" dirty="0" smtClean="0"/>
              <a:t>Services</a:t>
            </a:r>
            <a:r>
              <a:rPr lang="en-US" sz="2800" dirty="0"/>
              <a:t>; Travel: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5"/>
                </a:solidFill>
              </a:rPr>
              <a:t>1.Personnel costs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/>
              <a:t>Cost </a:t>
            </a:r>
            <a:r>
              <a:rPr lang="en-US" sz="2400" b="1" dirty="0"/>
              <a:t>for employees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Proportionate share </a:t>
            </a:r>
            <a:r>
              <a:rPr lang="en-US" sz="2400" dirty="0" smtClean="0"/>
              <a:t>of </a:t>
            </a:r>
            <a:r>
              <a:rPr lang="en-US" sz="2400" dirty="0"/>
              <a:t>wages, social and health insurance and </a:t>
            </a:r>
            <a:r>
              <a:rPr lang="en-US" sz="2400" dirty="0" smtClean="0"/>
              <a:t>others </a:t>
            </a:r>
            <a:r>
              <a:rPr lang="en-US" sz="2400" dirty="0"/>
              <a:t>for staff involved </a:t>
            </a:r>
            <a:r>
              <a:rPr lang="en-US" sz="2400" dirty="0" smtClean="0"/>
              <a:t>in </a:t>
            </a:r>
            <a:r>
              <a:rPr lang="en-US" sz="2400" dirty="0"/>
              <a:t>activities, corresponding to the time planned for </a:t>
            </a:r>
            <a:r>
              <a:rPr lang="en-US" sz="2400" dirty="0" smtClean="0"/>
              <a:t>activities  </a:t>
            </a:r>
            <a:r>
              <a:rPr lang="en-US" sz="2400" dirty="0"/>
              <a:t>(</a:t>
            </a:r>
            <a:r>
              <a:rPr lang="en-US" sz="2400" dirty="0" smtClean="0"/>
              <a:t>months, days, hours</a:t>
            </a:r>
            <a:r>
              <a:rPr lang="en-US" sz="2400" dirty="0"/>
              <a:t>), including </a:t>
            </a:r>
            <a:r>
              <a:rPr lang="en-US" sz="2400" dirty="0" smtClean="0"/>
              <a:t>management </a:t>
            </a:r>
            <a:r>
              <a:rPr lang="en-US" sz="2400" dirty="0"/>
              <a:t>of activities. </a:t>
            </a:r>
            <a:r>
              <a:rPr lang="en-US" sz="2400" dirty="0" smtClean="0"/>
              <a:t>Rates </a:t>
            </a:r>
            <a:r>
              <a:rPr lang="en-US" sz="2400" dirty="0"/>
              <a:t>(monthly, daily or </a:t>
            </a:r>
            <a:r>
              <a:rPr lang="en-US" sz="2400" dirty="0" smtClean="0"/>
              <a:t>hourly) are in </a:t>
            </a:r>
            <a:r>
              <a:rPr lang="en-US" sz="2400" dirty="0"/>
              <a:t>accordance with </a:t>
            </a:r>
            <a:r>
              <a:rPr lang="en-US" sz="2400" dirty="0" smtClean="0"/>
              <a:t>the </a:t>
            </a:r>
            <a:r>
              <a:rPr lang="en-US" sz="2400" dirty="0"/>
              <a:t>employment contract and </a:t>
            </a:r>
            <a:r>
              <a:rPr lang="en-US" sz="2400" dirty="0" smtClean="0"/>
              <a:t>employer's </a:t>
            </a:r>
            <a:r>
              <a:rPr lang="en-US" sz="2400" dirty="0"/>
              <a:t>usual practice.  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/>
              <a:t>Costs </a:t>
            </a:r>
            <a:r>
              <a:rPr lang="en-US" sz="2400" b="1" dirty="0"/>
              <a:t>for natural persons working under a direct contract </a:t>
            </a:r>
            <a:r>
              <a:rPr lang="en-US" sz="2400" dirty="0"/>
              <a:t>assigned to the action</a:t>
            </a:r>
            <a:r>
              <a:rPr lang="bg-BG" sz="2400" dirty="0"/>
              <a:t>, </a:t>
            </a:r>
            <a:r>
              <a:rPr lang="en-US" sz="2400" dirty="0"/>
              <a:t>under conditions similar to those of </a:t>
            </a:r>
            <a:r>
              <a:rPr lang="en-US" sz="2400" dirty="0" smtClean="0"/>
              <a:t>staff employees</a:t>
            </a:r>
            <a:endParaRPr lang="en-US" sz="2400" dirty="0" smtClean="0"/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2. Costs for services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and 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purchase of materials and equipment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needed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to carry out specific activities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Travel expenses for team members and reimbursement for participants in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events (unit costs are only for travel – see the tables below)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275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8610"/>
            <a:ext cx="10515600" cy="8572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accent5"/>
                </a:solidFill>
              </a:rPr>
              <a:t/>
            </a:r>
            <a:br>
              <a:rPr lang="en-US" sz="2000" b="1" dirty="0" smtClean="0">
                <a:solidFill>
                  <a:schemeClr val="accent5"/>
                </a:solidFill>
              </a:rPr>
            </a:br>
            <a:r>
              <a:rPr lang="en-US" sz="2000" b="1" dirty="0" smtClean="0">
                <a:solidFill>
                  <a:schemeClr val="accent5"/>
                </a:solidFill>
              </a:rPr>
              <a:t>Budget categories Travel, accommodation and subsistence </a:t>
            </a:r>
            <a:br>
              <a:rPr lang="en-US" sz="2000" b="1" dirty="0" smtClean="0">
                <a:solidFill>
                  <a:schemeClr val="accent5"/>
                </a:solidFill>
              </a:rPr>
            </a:br>
            <a:r>
              <a:rPr lang="en-US" sz="2000" dirty="0"/>
              <a:t>For </a:t>
            </a:r>
            <a:r>
              <a:rPr lang="en-US" sz="2000" dirty="0" smtClean="0"/>
              <a:t>team members’ travel and </a:t>
            </a:r>
            <a:r>
              <a:rPr lang="en-US" sz="2000" dirty="0"/>
              <a:t>event </a:t>
            </a:r>
            <a:r>
              <a:rPr lang="en-US" sz="2000" dirty="0" smtClean="0"/>
              <a:t>participants, unit </a:t>
            </a:r>
            <a:r>
              <a:rPr lang="en-US" sz="2000" dirty="0"/>
              <a:t>costs </a:t>
            </a:r>
            <a:r>
              <a:rPr lang="en-US" sz="2000" dirty="0" smtClean="0"/>
              <a:t>planned according to these unit rates</a:t>
            </a:r>
            <a:r>
              <a:rPr lang="en-US" sz="2000" dirty="0"/>
              <a:t>: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0120" y="1165860"/>
            <a:ext cx="6892291" cy="2423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60121" y="3531870"/>
            <a:ext cx="6812279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en-US" dirty="0" smtClean="0">
              <a:latin typeface="Inter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en-US" dirty="0" smtClean="0">
                <a:latin typeface="Inter"/>
                <a:ea typeface="Times New Roman" panose="02020603050405020304" pitchFamily="18" charset="0"/>
                <a:cs typeface="Calibri" panose="020F0502020204030204" pitchFamily="34" charset="0"/>
              </a:rPr>
              <a:t>For </a:t>
            </a:r>
            <a:r>
              <a:rPr lang="en-US" altLang="en-US" dirty="0">
                <a:latin typeface="Inter"/>
                <a:ea typeface="Times New Roman" panose="02020603050405020304" pitchFamily="18" charset="0"/>
                <a:cs typeface="Calibri" panose="020F0502020204030204" pitchFamily="34" charset="0"/>
              </a:rPr>
              <a:t>travel of 400 km or more* (air or rail or combined </a:t>
            </a:r>
            <a:r>
              <a:rPr lang="en-US" altLang="en-US" dirty="0" smtClean="0">
                <a:latin typeface="Inter"/>
                <a:ea typeface="Times New Roman" panose="02020603050405020304" pitchFamily="18" charset="0"/>
                <a:cs typeface="Calibri" panose="020F0502020204030204" pitchFamily="34" charset="0"/>
              </a:rPr>
              <a:t>air/rail)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734282"/>
              </p:ext>
            </p:extLst>
          </p:nvPr>
        </p:nvGraphicFramePr>
        <p:xfrm>
          <a:off x="960120" y="4164949"/>
          <a:ext cx="6892291" cy="2078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0552">
                  <a:extLst>
                    <a:ext uri="{9D8B030D-6E8A-4147-A177-3AD203B41FA5}">
                      <a16:colId xmlns:a16="http://schemas.microsoft.com/office/drawing/2014/main" val="668633064"/>
                    </a:ext>
                  </a:extLst>
                </a:gridCol>
                <a:gridCol w="4471739">
                  <a:extLst>
                    <a:ext uri="{9D8B030D-6E8A-4147-A177-3AD203B41FA5}">
                      <a16:colId xmlns:a16="http://schemas.microsoft.com/office/drawing/2014/main" val="1617288099"/>
                    </a:ext>
                  </a:extLst>
                </a:gridCol>
              </a:tblGrid>
              <a:tr h="272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Distance Band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Unit costs in EUR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3237480"/>
                  </a:ext>
                </a:extLst>
              </a:tr>
              <a:tr h="272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400–600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245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86129729"/>
                  </a:ext>
                </a:extLst>
              </a:tr>
              <a:tr h="272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601–800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261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31787279"/>
                  </a:ext>
                </a:extLst>
              </a:tr>
              <a:tr h="272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801–1200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276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77226612"/>
                  </a:ext>
                </a:extLst>
              </a:tr>
              <a:tr h="272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1201–1600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288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76250050"/>
                  </a:ext>
                </a:extLst>
              </a:tr>
              <a:tr h="272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1601–2000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295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29999700"/>
                  </a:ext>
                </a:extLst>
              </a:tr>
              <a:tr h="272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2001–2500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343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09718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44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Required Budget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for Travel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Expenses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80" y="1360170"/>
            <a:ext cx="10599420" cy="48167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All applicants shall plan </a:t>
            </a:r>
            <a:r>
              <a:rPr lang="en-US" dirty="0" smtClean="0"/>
              <a:t>budget </a:t>
            </a:r>
            <a:r>
              <a:rPr lang="en-US" dirty="0"/>
              <a:t>costs </a:t>
            </a:r>
            <a:r>
              <a:rPr lang="en-US" dirty="0" smtClean="0"/>
              <a:t>for the </a:t>
            </a:r>
            <a:r>
              <a:rPr lang="en-US" dirty="0"/>
              <a:t>participation of 1 representative </a:t>
            </a:r>
            <a:r>
              <a:rPr lang="en-US" dirty="0" smtClean="0"/>
              <a:t>in </a:t>
            </a:r>
            <a:r>
              <a:rPr lang="en-US" dirty="0"/>
              <a:t>the following events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2060"/>
                </a:solidFill>
              </a:rPr>
              <a:t>1. Summer Academy in </a:t>
            </a:r>
            <a:r>
              <a:rPr lang="en-US" b="1" dirty="0" err="1">
                <a:solidFill>
                  <a:srgbClr val="002060"/>
                </a:solidFill>
              </a:rPr>
              <a:t>Sozopol</a:t>
            </a:r>
            <a:r>
              <a:rPr lang="en-US" b="1" dirty="0">
                <a:solidFill>
                  <a:srgbClr val="002060"/>
                </a:solidFill>
              </a:rPr>
              <a:t>, Bulgaria (BG) in 2025</a:t>
            </a:r>
            <a:r>
              <a:rPr lang="en-US" dirty="0"/>
              <a:t>. </a:t>
            </a:r>
            <a:r>
              <a:rPr lang="bg-BG" dirty="0"/>
              <a:t/>
            </a:r>
            <a:br>
              <a:rPr lang="bg-BG" dirty="0"/>
            </a:br>
            <a:r>
              <a:rPr lang="en-US" dirty="0"/>
              <a:t>The applicants need to budget the following budget items in accordance with the EC flat rates for travel:</a:t>
            </a:r>
            <a:br>
              <a:rPr lang="en-US" dirty="0"/>
            </a:br>
            <a:r>
              <a:rPr lang="en-US" dirty="0"/>
              <a:t>- travel cost (return travel) from their place of origin to </a:t>
            </a:r>
            <a:r>
              <a:rPr lang="en-US" dirty="0" err="1"/>
              <a:t>Sozopol</a:t>
            </a:r>
            <a:r>
              <a:rPr lang="en-US" dirty="0"/>
              <a:t> (BG)</a:t>
            </a:r>
            <a:br>
              <a:rPr lang="en-US" dirty="0"/>
            </a:br>
            <a:r>
              <a:rPr lang="en-US" dirty="0"/>
              <a:t>- 3-day accommodation (BG rate)</a:t>
            </a:r>
            <a:br>
              <a:rPr lang="en-US" dirty="0"/>
            </a:br>
            <a:r>
              <a:rPr lang="en-US" dirty="0"/>
              <a:t>- 3-day per diem (BG rate)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b="1" dirty="0">
                <a:solidFill>
                  <a:srgbClr val="002060"/>
                </a:solidFill>
              </a:rPr>
              <a:t>2. Community of Practice Workshop in Brussels, Belgium (BE) in 2026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bg-BG" dirty="0"/>
              <a:t/>
            </a:r>
            <a:br>
              <a:rPr lang="bg-BG" dirty="0"/>
            </a:br>
            <a:r>
              <a:rPr lang="en-US" dirty="0"/>
              <a:t>The applicants need to budget the following budget items in accordance with the EC flat rates for travel:</a:t>
            </a:r>
            <a:br>
              <a:rPr lang="en-US" dirty="0"/>
            </a:br>
            <a:r>
              <a:rPr lang="en-US" dirty="0"/>
              <a:t>- travel cost (return travel) from their place of origin to Brussels (BE)</a:t>
            </a:r>
            <a:br>
              <a:rPr lang="en-US" dirty="0"/>
            </a:br>
            <a:r>
              <a:rPr lang="en-US" dirty="0"/>
              <a:t>- 2-day accommodation (BE rate)</a:t>
            </a:r>
            <a:br>
              <a:rPr lang="en-US" dirty="0"/>
            </a:br>
            <a:r>
              <a:rPr lang="en-US" dirty="0"/>
              <a:t>- 2-day per diem (BE rate)</a:t>
            </a:r>
          </a:p>
        </p:txBody>
      </p:sp>
    </p:spTree>
    <p:extLst>
      <p:ext uri="{BB962C8B-B14F-4D97-AF65-F5344CB8AC3E}">
        <p14:creationId xmlns:p14="http://schemas.microsoft.com/office/powerpoint/2010/main" val="359323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5005"/>
          </a:xfr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Other costs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7290"/>
            <a:ext cx="5181600" cy="499967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dirty="0" smtClean="0">
                <a:solidFill>
                  <a:schemeClr val="tx1"/>
                </a:solidFill>
              </a:rPr>
              <a:t>Indirect costs </a:t>
            </a:r>
            <a:r>
              <a:rPr lang="bg-BG" b="1" dirty="0"/>
              <a:t/>
            </a:r>
            <a:br>
              <a:rPr lang="bg-BG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100" dirty="0"/>
              <a:t>To cover the applicant's indirect </a:t>
            </a:r>
            <a:r>
              <a:rPr lang="en-US" sz="3100" dirty="0" smtClean="0"/>
              <a:t>costs (office </a:t>
            </a:r>
            <a:r>
              <a:rPr lang="en-US" sz="3100" dirty="0"/>
              <a:t>rent, communication and stationery costs, accounting and administrative </a:t>
            </a:r>
            <a:r>
              <a:rPr lang="en-US" sz="3100" dirty="0" smtClean="0"/>
              <a:t>management),</a:t>
            </a:r>
          </a:p>
          <a:p>
            <a:pPr marL="0" indent="0">
              <a:buNone/>
            </a:pPr>
            <a:r>
              <a:rPr lang="en-US" sz="3100" b="1" dirty="0" smtClean="0"/>
              <a:t>indirect </a:t>
            </a:r>
            <a:r>
              <a:rPr lang="en-US" sz="3100" b="1" dirty="0"/>
              <a:t>costs of 7% of the direct costs </a:t>
            </a:r>
            <a:r>
              <a:rPr lang="en-US" sz="3100" b="1" dirty="0" smtClean="0"/>
              <a:t>are automatically calculated </a:t>
            </a:r>
            <a:r>
              <a:rPr lang="en-US" sz="3100" b="1" dirty="0"/>
              <a:t>in the budget</a:t>
            </a:r>
            <a:r>
              <a:rPr lang="en-US" sz="3100" dirty="0"/>
              <a:t>.</a:t>
            </a:r>
            <a:r>
              <a:rPr lang="bg-BG" sz="3100" dirty="0"/>
              <a:t/>
            </a:r>
            <a:br>
              <a:rPr lang="bg-BG" sz="3100" dirty="0"/>
            </a:br>
            <a:endParaRPr lang="en-US" sz="3100" dirty="0" smtClean="0"/>
          </a:p>
          <a:p>
            <a:pPr marL="0" indent="0">
              <a:buNone/>
            </a:pPr>
            <a:r>
              <a:rPr lang="en-US" sz="3100" b="1" dirty="0" smtClean="0">
                <a:solidFill>
                  <a:srgbClr val="FF0000"/>
                </a:solidFill>
              </a:rPr>
              <a:t>Please do not include indirect costs in your budget – they will be calculated automatically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77290"/>
            <a:ext cx="5181600" cy="499967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Ineligible costs</a:t>
            </a:r>
            <a:endParaRPr lang="en-US" sz="3100" dirty="0" smtClean="0"/>
          </a:p>
          <a:p>
            <a:r>
              <a:rPr lang="bg-BG" sz="3100" dirty="0" err="1" smtClean="0"/>
              <a:t>Costs</a:t>
            </a:r>
            <a:r>
              <a:rPr lang="bg-BG" sz="3100" dirty="0" smtClean="0"/>
              <a:t> </a:t>
            </a:r>
            <a:r>
              <a:rPr lang="bg-BG" sz="3100" dirty="0" err="1"/>
              <a:t>covered</a:t>
            </a:r>
            <a:r>
              <a:rPr lang="bg-BG" sz="3100" dirty="0"/>
              <a:t> </a:t>
            </a:r>
            <a:r>
              <a:rPr lang="bg-BG" sz="3100" dirty="0" err="1"/>
              <a:t>by</a:t>
            </a:r>
            <a:r>
              <a:rPr lang="bg-BG" sz="3100" dirty="0"/>
              <a:t> </a:t>
            </a:r>
            <a:r>
              <a:rPr lang="bg-BG" sz="3100" dirty="0" err="1"/>
              <a:t>other</a:t>
            </a:r>
            <a:r>
              <a:rPr lang="bg-BG" sz="3100" dirty="0"/>
              <a:t> </a:t>
            </a:r>
            <a:r>
              <a:rPr lang="bg-BG" sz="3100" dirty="0" err="1"/>
              <a:t>funding</a:t>
            </a:r>
            <a:r>
              <a:rPr lang="bg-BG" sz="3100" dirty="0"/>
              <a:t> </a:t>
            </a:r>
            <a:r>
              <a:rPr lang="bg-BG" sz="3100" dirty="0" err="1"/>
              <a:t>sources</a:t>
            </a:r>
            <a:r>
              <a:rPr lang="bg-BG" sz="3100" dirty="0"/>
              <a:t>;</a:t>
            </a:r>
            <a:endParaRPr lang="en-US" sz="3100" dirty="0"/>
          </a:p>
          <a:p>
            <a:pPr lvl="0"/>
            <a:r>
              <a:rPr lang="bg-BG" sz="3100" dirty="0" err="1"/>
              <a:t>Costs</a:t>
            </a:r>
            <a:r>
              <a:rPr lang="bg-BG" sz="3100" dirty="0"/>
              <a:t> </a:t>
            </a:r>
            <a:r>
              <a:rPr lang="bg-BG" sz="3100" dirty="0" err="1"/>
              <a:t>for</a:t>
            </a:r>
            <a:r>
              <a:rPr lang="bg-BG" sz="3100" dirty="0"/>
              <a:t> </a:t>
            </a:r>
            <a:r>
              <a:rPr lang="bg-BG" sz="3100" dirty="0" err="1"/>
              <a:t>periods</a:t>
            </a:r>
            <a:r>
              <a:rPr lang="bg-BG" sz="3100" dirty="0"/>
              <a:t> </a:t>
            </a:r>
            <a:r>
              <a:rPr lang="bg-BG" sz="3100" dirty="0" err="1"/>
              <a:t>outside</a:t>
            </a:r>
            <a:r>
              <a:rPr lang="bg-BG" sz="3100" dirty="0"/>
              <a:t> </a:t>
            </a:r>
            <a:r>
              <a:rPr lang="bg-BG" sz="3100" dirty="0" err="1"/>
              <a:t>the</a:t>
            </a:r>
            <a:r>
              <a:rPr lang="bg-BG" sz="3100" dirty="0"/>
              <a:t> </a:t>
            </a:r>
            <a:r>
              <a:rPr lang="bg-BG" sz="3100" dirty="0" err="1"/>
              <a:t>planned</a:t>
            </a:r>
            <a:r>
              <a:rPr lang="bg-BG" sz="3100" dirty="0"/>
              <a:t> </a:t>
            </a:r>
            <a:r>
              <a:rPr lang="bg-BG" sz="3100" dirty="0" err="1" smtClean="0"/>
              <a:t>implementation</a:t>
            </a:r>
            <a:r>
              <a:rPr lang="bg-BG" sz="3100" dirty="0" smtClean="0"/>
              <a:t>: </a:t>
            </a:r>
            <a:r>
              <a:rPr lang="bg-BG" sz="3100" dirty="0" err="1"/>
              <a:t>before</a:t>
            </a:r>
            <a:r>
              <a:rPr lang="bg-BG" sz="3100" dirty="0"/>
              <a:t> </a:t>
            </a:r>
            <a:r>
              <a:rPr lang="bg-BG" sz="3100" dirty="0" err="1"/>
              <a:t>the</a:t>
            </a:r>
            <a:r>
              <a:rPr lang="bg-BG" sz="3100" dirty="0"/>
              <a:t> </a:t>
            </a:r>
            <a:r>
              <a:rPr lang="bg-BG" sz="3100" dirty="0" err="1"/>
              <a:t>start</a:t>
            </a:r>
            <a:r>
              <a:rPr lang="bg-BG" sz="3100" dirty="0"/>
              <a:t> </a:t>
            </a:r>
            <a:r>
              <a:rPr lang="bg-BG" sz="3100" dirty="0" err="1"/>
              <a:t>of</a:t>
            </a:r>
            <a:r>
              <a:rPr lang="bg-BG" sz="3100" dirty="0"/>
              <a:t> </a:t>
            </a:r>
            <a:r>
              <a:rPr lang="bg-BG" sz="3100" dirty="0" err="1" smtClean="0"/>
              <a:t>implementation</a:t>
            </a:r>
            <a:r>
              <a:rPr lang="bg-BG" sz="3100" dirty="0"/>
              <a:t>, </a:t>
            </a:r>
            <a:r>
              <a:rPr lang="bg-BG" sz="3100" dirty="0" err="1" smtClean="0"/>
              <a:t>including</a:t>
            </a:r>
            <a:r>
              <a:rPr lang="bg-BG" sz="3100" dirty="0" smtClean="0"/>
              <a:t> </a:t>
            </a:r>
            <a:r>
              <a:rPr lang="bg-BG" sz="3100" dirty="0" err="1"/>
              <a:t>preparation</a:t>
            </a:r>
            <a:r>
              <a:rPr lang="bg-BG" sz="3100" dirty="0"/>
              <a:t> </a:t>
            </a:r>
            <a:r>
              <a:rPr lang="bg-BG" sz="3100" dirty="0" err="1"/>
              <a:t>of</a:t>
            </a:r>
            <a:r>
              <a:rPr lang="bg-BG" sz="3100" dirty="0"/>
              <a:t> </a:t>
            </a:r>
            <a:r>
              <a:rPr lang="bg-BG" sz="3100" dirty="0" err="1" smtClean="0"/>
              <a:t>proposal</a:t>
            </a:r>
            <a:r>
              <a:rPr lang="bg-BG" sz="3100" dirty="0"/>
              <a:t>, </a:t>
            </a:r>
            <a:r>
              <a:rPr lang="bg-BG" sz="3100" dirty="0" err="1"/>
              <a:t>and</a:t>
            </a:r>
            <a:r>
              <a:rPr lang="bg-BG" sz="3100" dirty="0"/>
              <a:t> </a:t>
            </a:r>
            <a:r>
              <a:rPr lang="bg-BG" sz="3100" dirty="0" err="1"/>
              <a:t>after</a:t>
            </a:r>
            <a:r>
              <a:rPr lang="bg-BG" sz="3100" dirty="0"/>
              <a:t> </a:t>
            </a:r>
            <a:r>
              <a:rPr lang="bg-BG" sz="3100" dirty="0" err="1" smtClean="0"/>
              <a:t>completion</a:t>
            </a:r>
            <a:r>
              <a:rPr lang="bg-BG" sz="3100" dirty="0" smtClean="0"/>
              <a:t> </a:t>
            </a:r>
            <a:r>
              <a:rPr lang="bg-BG" sz="3100" dirty="0" err="1" smtClean="0"/>
              <a:t>of</a:t>
            </a:r>
            <a:r>
              <a:rPr lang="en-US" sz="3100" dirty="0"/>
              <a:t> </a:t>
            </a:r>
            <a:r>
              <a:rPr lang="en-US" sz="3100" dirty="0" smtClean="0"/>
              <a:t>project</a:t>
            </a:r>
            <a:r>
              <a:rPr lang="bg-BG" sz="3100" dirty="0" smtClean="0"/>
              <a:t>;</a:t>
            </a:r>
            <a:endParaRPr lang="en-US" sz="3100" dirty="0"/>
          </a:p>
          <a:p>
            <a:pPr lvl="0"/>
            <a:r>
              <a:rPr lang="bg-BG" sz="3100" dirty="0" err="1"/>
              <a:t>Voluntary</a:t>
            </a:r>
            <a:r>
              <a:rPr lang="bg-BG" sz="3100" dirty="0"/>
              <a:t> </a:t>
            </a:r>
            <a:r>
              <a:rPr lang="bg-BG" sz="3100" dirty="0" err="1"/>
              <a:t>labour</a:t>
            </a:r>
            <a:r>
              <a:rPr lang="bg-BG" sz="3100" dirty="0"/>
              <a:t> </a:t>
            </a:r>
            <a:r>
              <a:rPr lang="bg-BG" sz="3100" dirty="0" err="1"/>
              <a:t>and</a:t>
            </a:r>
            <a:r>
              <a:rPr lang="bg-BG" sz="3100" dirty="0"/>
              <a:t> </a:t>
            </a:r>
            <a:r>
              <a:rPr lang="bg-BG" sz="3100" dirty="0" err="1"/>
              <a:t>other</a:t>
            </a:r>
            <a:r>
              <a:rPr lang="bg-BG" sz="3100" dirty="0"/>
              <a:t> </a:t>
            </a:r>
            <a:r>
              <a:rPr lang="en-US" sz="3100" dirty="0"/>
              <a:t>types</a:t>
            </a:r>
            <a:r>
              <a:rPr lang="bg-BG" sz="3100" dirty="0"/>
              <a:t> </a:t>
            </a:r>
            <a:r>
              <a:rPr lang="bg-BG" sz="3100" dirty="0" err="1"/>
              <a:t>of</a:t>
            </a:r>
            <a:r>
              <a:rPr lang="bg-BG" sz="3100" dirty="0"/>
              <a:t> </a:t>
            </a:r>
            <a:r>
              <a:rPr lang="bg-BG" sz="3100" dirty="0" err="1"/>
              <a:t>non-financial</a:t>
            </a:r>
            <a:r>
              <a:rPr lang="bg-BG" sz="3100" dirty="0"/>
              <a:t> </a:t>
            </a:r>
            <a:r>
              <a:rPr lang="bg-BG" sz="3100" dirty="0" err="1"/>
              <a:t>contributions</a:t>
            </a:r>
            <a:r>
              <a:rPr lang="bg-BG" sz="3100" dirty="0"/>
              <a:t> </a:t>
            </a:r>
            <a:r>
              <a:rPr lang="bg-BG" sz="3100" dirty="0" err="1"/>
              <a:t>provided</a:t>
            </a:r>
            <a:r>
              <a:rPr lang="bg-BG" sz="3100" dirty="0"/>
              <a:t>;</a:t>
            </a:r>
            <a:endParaRPr lang="en-US" sz="3100" dirty="0"/>
          </a:p>
          <a:p>
            <a:pPr lvl="0"/>
            <a:r>
              <a:rPr lang="en-US" sz="3100" dirty="0" smtClean="0"/>
              <a:t>No </a:t>
            </a:r>
            <a:r>
              <a:rPr lang="bg-BG" sz="3100" dirty="0" err="1" smtClean="0"/>
              <a:t>Provision</a:t>
            </a:r>
            <a:r>
              <a:rPr lang="bg-BG" sz="3100" dirty="0" smtClean="0"/>
              <a:t> </a:t>
            </a:r>
            <a:r>
              <a:rPr lang="bg-BG" sz="3100" dirty="0" err="1"/>
              <a:t>of</a:t>
            </a:r>
            <a:r>
              <a:rPr lang="bg-BG" sz="3100" dirty="0"/>
              <a:t> </a:t>
            </a:r>
            <a:r>
              <a:rPr lang="bg-BG" sz="3100" dirty="0" err="1"/>
              <a:t>aid</a:t>
            </a:r>
            <a:r>
              <a:rPr lang="bg-BG" sz="3100" dirty="0"/>
              <a:t> </a:t>
            </a:r>
            <a:r>
              <a:rPr lang="bg-BG" sz="3100" dirty="0" err="1"/>
              <a:t>to</a:t>
            </a:r>
            <a:r>
              <a:rPr lang="bg-BG" sz="3100" dirty="0"/>
              <a:t> </a:t>
            </a:r>
            <a:r>
              <a:rPr lang="bg-BG" sz="3100" dirty="0" err="1"/>
              <a:t>third</a:t>
            </a:r>
            <a:r>
              <a:rPr lang="bg-BG" sz="3100" dirty="0"/>
              <a:t> </a:t>
            </a:r>
            <a:r>
              <a:rPr lang="bg-BG" sz="3100" dirty="0" err="1"/>
              <a:t>parties</a:t>
            </a:r>
            <a:r>
              <a:rPr lang="bg-BG" sz="3100" dirty="0"/>
              <a:t>;</a:t>
            </a:r>
            <a:endParaRPr lang="en-US" sz="3100" dirty="0"/>
          </a:p>
          <a:p>
            <a:pPr lvl="0"/>
            <a:r>
              <a:rPr lang="bg-BG" sz="3100" dirty="0"/>
              <a:t>Provisions </a:t>
            </a:r>
            <a:r>
              <a:rPr lang="bg-BG" sz="3100" dirty="0" err="1"/>
              <a:t>for</a:t>
            </a:r>
            <a:r>
              <a:rPr lang="bg-BG" sz="3100" dirty="0"/>
              <a:t> </a:t>
            </a:r>
            <a:r>
              <a:rPr lang="bg-BG" sz="3100" dirty="0" err="1"/>
              <a:t>losses</a:t>
            </a:r>
            <a:r>
              <a:rPr lang="bg-BG" sz="3100" dirty="0"/>
              <a:t> </a:t>
            </a:r>
            <a:r>
              <a:rPr lang="bg-BG" sz="3100" dirty="0" err="1"/>
              <a:t>and</a:t>
            </a:r>
            <a:r>
              <a:rPr lang="bg-BG" sz="3100" dirty="0"/>
              <a:t> </a:t>
            </a:r>
            <a:r>
              <a:rPr lang="bg-BG" sz="3100" dirty="0" err="1"/>
              <a:t>potential</a:t>
            </a:r>
            <a:r>
              <a:rPr lang="bg-BG" sz="3100" dirty="0"/>
              <a:t> </a:t>
            </a:r>
            <a:r>
              <a:rPr lang="bg-BG" sz="3100" dirty="0" err="1"/>
              <a:t>future</a:t>
            </a:r>
            <a:r>
              <a:rPr lang="bg-BG" sz="3100" dirty="0"/>
              <a:t> </a:t>
            </a:r>
            <a:r>
              <a:rPr lang="bg-BG" sz="3100" dirty="0" err="1"/>
              <a:t>liabilities</a:t>
            </a:r>
            <a:r>
              <a:rPr lang="bg-BG" sz="3100" dirty="0"/>
              <a:t>;</a:t>
            </a:r>
            <a:endParaRPr lang="en-US" sz="3100" dirty="0"/>
          </a:p>
          <a:p>
            <a:pPr lvl="0"/>
            <a:r>
              <a:rPr lang="bg-BG" sz="3100" dirty="0"/>
              <a:t>Exchange </a:t>
            </a:r>
            <a:r>
              <a:rPr lang="bg-BG" sz="3100" dirty="0" err="1"/>
              <a:t>differences</a:t>
            </a:r>
            <a:r>
              <a:rPr lang="bg-BG" sz="3100" dirty="0"/>
              <a:t> </a:t>
            </a:r>
            <a:r>
              <a:rPr lang="bg-BG" sz="3100" dirty="0" err="1"/>
              <a:t>and</a:t>
            </a:r>
            <a:r>
              <a:rPr lang="bg-BG" sz="3100" dirty="0"/>
              <a:t> </a:t>
            </a:r>
            <a:r>
              <a:rPr lang="bg-BG" sz="3100" dirty="0" err="1"/>
              <a:t>bank</a:t>
            </a:r>
            <a:r>
              <a:rPr lang="bg-BG" sz="3100" dirty="0"/>
              <a:t> </a:t>
            </a:r>
            <a:r>
              <a:rPr lang="bg-BG" sz="3100" dirty="0" err="1"/>
              <a:t>charges</a:t>
            </a:r>
            <a:r>
              <a:rPr lang="bg-BG" sz="3100" dirty="0"/>
              <a:t>;</a:t>
            </a:r>
            <a:endParaRPr lang="en-US" sz="3100" dirty="0"/>
          </a:p>
          <a:p>
            <a:pPr lvl="0"/>
            <a:r>
              <a:rPr lang="en-US" sz="3100" dirty="0" smtClean="0"/>
              <a:t>Profit cannot be calculated as an expense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0350"/>
            <a:ext cx="10515600" cy="1531620"/>
          </a:xfrm>
        </p:spPr>
        <p:txBody>
          <a:bodyPr/>
          <a:lstStyle/>
          <a:p>
            <a:pPr algn="ctr"/>
            <a:r>
              <a:rPr lang="en-US" b="1" dirty="0" smtClean="0"/>
              <a:t>Some Examples of Budgets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1878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68941" y="257550"/>
            <a:ext cx="11084859" cy="5971128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516814"/>
              </p:ext>
            </p:extLst>
          </p:nvPr>
        </p:nvGraphicFramePr>
        <p:xfrm>
          <a:off x="354331" y="342899"/>
          <a:ext cx="10999469" cy="5885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9042">
                  <a:extLst>
                    <a:ext uri="{9D8B030D-6E8A-4147-A177-3AD203B41FA5}">
                      <a16:colId xmlns:a16="http://schemas.microsoft.com/office/drawing/2014/main" val="2115660310"/>
                    </a:ext>
                  </a:extLst>
                </a:gridCol>
                <a:gridCol w="4548050">
                  <a:extLst>
                    <a:ext uri="{9D8B030D-6E8A-4147-A177-3AD203B41FA5}">
                      <a16:colId xmlns:a16="http://schemas.microsoft.com/office/drawing/2014/main" val="4079493852"/>
                    </a:ext>
                  </a:extLst>
                </a:gridCol>
                <a:gridCol w="1342377">
                  <a:extLst>
                    <a:ext uri="{9D8B030D-6E8A-4147-A177-3AD203B41FA5}">
                      <a16:colId xmlns:a16="http://schemas.microsoft.com/office/drawing/2014/main" val="4181720260"/>
                    </a:ext>
                  </a:extLst>
                </a:gridCol>
              </a:tblGrid>
              <a:tr h="310258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 smtClean="0">
                          <a:effectLst/>
                        </a:rPr>
                        <a:t>Example: Budget description </a:t>
                      </a:r>
                      <a:r>
                        <a:rPr lang="en-US" sz="1800" b="1" u="none" strike="noStrike" dirty="0">
                          <a:effectLst/>
                        </a:rPr>
                        <a:t>of costs </a:t>
                      </a:r>
                      <a:r>
                        <a:rPr lang="en-US" sz="1800" b="1" u="none" strike="noStrike" dirty="0" smtClean="0">
                          <a:effectLst/>
                        </a:rPr>
                        <a:t>for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one activity </a:t>
                      </a:r>
                      <a:r>
                        <a:rPr lang="en-US" sz="1800" b="1" u="none" strike="noStrike" dirty="0" smtClean="0">
                          <a:effectLst/>
                        </a:rPr>
                        <a:t>distributed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effectLst/>
                        </a:rPr>
                        <a:t>by </a:t>
                      </a:r>
                      <a:r>
                        <a:rPr lang="en-US" sz="1800" b="1" u="none" strike="noStrike" dirty="0">
                          <a:effectLst/>
                        </a:rPr>
                        <a:t>implementation phases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17742151"/>
                  </a:ext>
                </a:extLst>
              </a:tr>
              <a:tr h="60328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Description of the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proposed </a:t>
                      </a:r>
                      <a:r>
                        <a:rPr lang="en-US" sz="1600" b="1" u="none" strike="noStrike" dirty="0">
                          <a:effectLst/>
                        </a:rPr>
                        <a:t>expenses for implementing the activities                                                                                         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600" b="1" u="none" strike="noStrike" dirty="0">
                          <a:effectLst/>
                        </a:rPr>
                        <a:t>..budget category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Unit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9322126"/>
                  </a:ext>
                </a:extLst>
              </a:tr>
              <a:tr h="568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I.   Activity  1: Development, Launch, and Continuous Update of Web Portal ……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9599515"/>
                  </a:ext>
                </a:extLst>
              </a:tr>
              <a:tr h="293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Phase 1 Software tools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0749172"/>
                  </a:ext>
                </a:extLst>
              </a:tr>
              <a:tr h="525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External Consultant  fee for Data </a:t>
                      </a:r>
                      <a:r>
                        <a:rPr lang="en-US" sz="1600" u="none" strike="noStrike" dirty="0" smtClean="0">
                          <a:effectLst/>
                        </a:rPr>
                        <a:t>analyses </a:t>
                      </a:r>
                      <a:r>
                        <a:rPr lang="en-US" sz="1600" u="none" strike="noStrike" dirty="0">
                          <a:effectLst/>
                        </a:rPr>
                        <a:t>and Software Development 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C.Expenditure on the purchase of services and goods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Per analisis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46136"/>
                  </a:ext>
                </a:extLst>
              </a:tr>
              <a:tr h="586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Website Development (Design and </a:t>
                      </a:r>
                      <a:r>
                        <a:rPr lang="en-US" sz="1600" u="none" strike="noStrike" dirty="0" smtClean="0">
                          <a:effectLst/>
                        </a:rPr>
                        <a:t>Building)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C.Expenditure on the purchase of services and goods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Per website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9561357"/>
                  </a:ext>
                </a:extLst>
              </a:tr>
              <a:tr h="293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Phase 2 Training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0688088"/>
                  </a:ext>
                </a:extLst>
              </a:tr>
              <a:tr h="3619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Trainers fee 3 days training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C.Expenditure on the purchase of services and goods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Per training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6201335"/>
                  </a:ext>
                </a:extLst>
              </a:tr>
              <a:tr h="293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Trainer's travel expenses - Travel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D) Travel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Per travel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9801268"/>
                  </a:ext>
                </a:extLst>
              </a:tr>
              <a:tr h="293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Trainer's travel expenses - Subsistence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F) Subsistence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Per day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6934092"/>
                  </a:ext>
                </a:extLst>
              </a:tr>
              <a:tr h="293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Trainer's travel expenses - Accommodation;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E) Accommodation;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Per nights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0965623"/>
                  </a:ext>
                </a:extLst>
              </a:tr>
              <a:tr h="293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Phase 3 Launch  and Continuous Update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3420029"/>
                  </a:ext>
                </a:extLst>
              </a:tr>
              <a:tr h="586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Content Manager/Administrator (including Initial Content Creation)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A)  Costs for employees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Per day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1544429"/>
                  </a:ext>
                </a:extLst>
              </a:tr>
              <a:tr h="586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Hosting, Maintenance, and Security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C) Expenditure on the purchase of services and goods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Per month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7658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9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7647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20911"/>
              </p:ext>
            </p:extLst>
          </p:nvPr>
        </p:nvGraphicFramePr>
        <p:xfrm>
          <a:off x="838201" y="268306"/>
          <a:ext cx="10603228" cy="635853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545079">
                  <a:extLst>
                    <a:ext uri="{9D8B030D-6E8A-4147-A177-3AD203B41FA5}">
                      <a16:colId xmlns:a16="http://schemas.microsoft.com/office/drawing/2014/main" val="4032899089"/>
                    </a:ext>
                  </a:extLst>
                </a:gridCol>
                <a:gridCol w="2035625">
                  <a:extLst>
                    <a:ext uri="{9D8B030D-6E8A-4147-A177-3AD203B41FA5}">
                      <a16:colId xmlns:a16="http://schemas.microsoft.com/office/drawing/2014/main" val="11944648"/>
                    </a:ext>
                  </a:extLst>
                </a:gridCol>
                <a:gridCol w="1145176">
                  <a:extLst>
                    <a:ext uri="{9D8B030D-6E8A-4147-A177-3AD203B41FA5}">
                      <a16:colId xmlns:a16="http://schemas.microsoft.com/office/drawing/2014/main" val="530656651"/>
                    </a:ext>
                  </a:extLst>
                </a:gridCol>
                <a:gridCol w="693315">
                  <a:extLst>
                    <a:ext uri="{9D8B030D-6E8A-4147-A177-3AD203B41FA5}">
                      <a16:colId xmlns:a16="http://schemas.microsoft.com/office/drawing/2014/main" val="29197652"/>
                    </a:ext>
                  </a:extLst>
                </a:gridCol>
                <a:gridCol w="676067">
                  <a:extLst>
                    <a:ext uri="{9D8B030D-6E8A-4147-A177-3AD203B41FA5}">
                      <a16:colId xmlns:a16="http://schemas.microsoft.com/office/drawing/2014/main" val="2950171102"/>
                    </a:ext>
                  </a:extLst>
                </a:gridCol>
                <a:gridCol w="734707">
                  <a:extLst>
                    <a:ext uri="{9D8B030D-6E8A-4147-A177-3AD203B41FA5}">
                      <a16:colId xmlns:a16="http://schemas.microsoft.com/office/drawing/2014/main" val="3237111073"/>
                    </a:ext>
                  </a:extLst>
                </a:gridCol>
                <a:gridCol w="2773259">
                  <a:extLst>
                    <a:ext uri="{9D8B030D-6E8A-4147-A177-3AD203B41FA5}">
                      <a16:colId xmlns:a16="http://schemas.microsoft.com/office/drawing/2014/main" val="2571833790"/>
                    </a:ext>
                  </a:extLst>
                </a:gridCol>
              </a:tblGrid>
              <a:tr h="302084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noProof="0" dirty="0" smtClean="0">
                          <a:effectLst/>
                        </a:rPr>
                        <a:t>Example </a:t>
                      </a:r>
                      <a:r>
                        <a:rPr lang="en-US" sz="1800" b="1" u="none" strike="noStrike" dirty="0">
                          <a:effectLst/>
                        </a:rPr>
                        <a:t>Budget description </a:t>
                      </a:r>
                      <a:r>
                        <a:rPr lang="en-US" sz="1800" b="1" u="none" strike="noStrike" dirty="0" smtClean="0">
                          <a:effectLst/>
                        </a:rPr>
                        <a:t>for an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e</a:t>
                      </a:r>
                      <a:r>
                        <a:rPr lang="en-US" sz="1800" b="1" u="none" strike="noStrike" dirty="0" smtClean="0">
                          <a:effectLst/>
                        </a:rPr>
                        <a:t>vent including unit cost </a:t>
                      </a:r>
                      <a:r>
                        <a:rPr lang="en-US" sz="1800" b="1" u="none" strike="noStrike" dirty="0">
                          <a:effectLst/>
                        </a:rPr>
                        <a:t>for </a:t>
                      </a:r>
                      <a:r>
                        <a:rPr lang="en-US" sz="1800" b="1" u="none" strike="noStrike" dirty="0" smtClean="0">
                          <a:effectLst/>
                        </a:rPr>
                        <a:t>travel, accommodation and per diem </a:t>
                      </a:r>
                    </a:p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6913779"/>
                  </a:ext>
                </a:extLst>
              </a:tr>
              <a:tr h="287699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Description of </a:t>
                      </a:r>
                      <a:r>
                        <a:rPr lang="en-US" sz="1400" u="none" strike="noStrike" dirty="0" smtClean="0">
                          <a:effectLst/>
                        </a:rPr>
                        <a:t>estimated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expenses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Budget categories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Unit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Number of Units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Amount per </a:t>
                      </a:r>
                      <a:r>
                        <a:rPr lang="en-US" sz="1400" u="none" strike="noStrike" dirty="0" smtClean="0">
                          <a:effectLst/>
                        </a:rPr>
                        <a:t>Unit </a:t>
                      </a:r>
                      <a:r>
                        <a:rPr lang="en-US" sz="1400" u="none" strike="noStrike" dirty="0">
                          <a:effectLst/>
                        </a:rPr>
                        <a:t>in Euro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Total Euro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Explanatory Note / Justification of Expenses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070076"/>
                  </a:ext>
                </a:extLst>
              </a:tr>
              <a:tr h="517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51831"/>
                  </a:ext>
                </a:extLst>
              </a:tr>
              <a:tr h="8597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Venue Rental, Equipment (audiovisual equipment and sound systems) and </a:t>
                      </a:r>
                      <a:r>
                        <a:rPr lang="en-US" sz="1400" u="none" strike="noStrike" dirty="0" smtClean="0">
                          <a:effectLst/>
                        </a:rPr>
                        <a:t>technical </a:t>
                      </a:r>
                      <a:r>
                        <a:rPr lang="en-US" sz="1400" u="none" strike="noStrike" dirty="0">
                          <a:effectLst/>
                        </a:rPr>
                        <a:t>support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C) Expenditure on the purchase of services and goods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Per day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€ 400,00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1 200,00 €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according usual practice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9707145"/>
                  </a:ext>
                </a:extLst>
              </a:tr>
              <a:tr h="2876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10 Participants travel costs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D) Travel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Per travel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€ </a:t>
                      </a:r>
                      <a:r>
                        <a:rPr lang="en-US" sz="1200" u="none" strike="noStrike" dirty="0" smtClean="0">
                          <a:effectLst/>
                        </a:rPr>
                        <a:t>36,00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 smtClean="0">
                          <a:effectLst/>
                        </a:rPr>
                        <a:t>360,00 </a:t>
                      </a:r>
                      <a:r>
                        <a:rPr lang="en-US" sz="1200" u="none" strike="noStrike" dirty="0">
                          <a:effectLst/>
                        </a:rPr>
                        <a:t>€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Unit cost travel in </a:t>
                      </a:r>
                      <a:r>
                        <a:rPr lang="en-US" sz="1200" u="none" strike="noStrike" dirty="0" smtClean="0">
                          <a:effectLst/>
                        </a:rPr>
                        <a:t>Bulgaria </a:t>
                      </a:r>
                      <a:r>
                        <a:rPr lang="en-US" sz="1200" u="none" strike="noStrike" dirty="0">
                          <a:effectLst/>
                        </a:rPr>
                        <a:t>50-399 </a:t>
                      </a:r>
                      <a:r>
                        <a:rPr lang="en-US" sz="1200" u="none" strike="noStrike" dirty="0" err="1">
                          <a:effectLst/>
                        </a:rPr>
                        <a:t>км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770797"/>
                  </a:ext>
                </a:extLst>
              </a:tr>
              <a:tr h="575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Participants Per diems 10*2 days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F) Subsistence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Per day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€ 57,00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1 140,00 €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Unit cost Subsistence daily rate  in Bulgaria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0705261"/>
                  </a:ext>
                </a:extLst>
              </a:tr>
              <a:tr h="575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10 Participants </a:t>
                      </a:r>
                      <a:r>
                        <a:rPr lang="en-US" sz="1400" u="none" strike="noStrike" dirty="0" smtClean="0">
                          <a:effectLst/>
                        </a:rPr>
                        <a:t>accommodation </a:t>
                      </a:r>
                      <a:r>
                        <a:rPr lang="en-US" sz="1400" u="none" strike="noStrike" dirty="0">
                          <a:effectLst/>
                        </a:rPr>
                        <a:t>10*2 nights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E)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Accommodatitn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Per accomodtion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€ 110,00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2 200,00 €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Unit cost </a:t>
                      </a:r>
                      <a:r>
                        <a:rPr lang="en-US" sz="1200" u="none" strike="noStrike" noProof="0" dirty="0" smtClean="0">
                          <a:effectLst/>
                        </a:rPr>
                        <a:t>Accommodation </a:t>
                      </a:r>
                      <a:r>
                        <a:rPr lang="en-US" sz="1200" u="none" strike="noStrike" dirty="0">
                          <a:effectLst/>
                        </a:rPr>
                        <a:t>per night  in Bulgaria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3333911"/>
                  </a:ext>
                </a:extLst>
              </a:tr>
              <a:tr h="724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Promotional Materials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C) Expenditure on the purchase of services and goods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Per copy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€ 20,00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300,00 €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according usual practice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280340"/>
                  </a:ext>
                </a:extLst>
              </a:tr>
              <a:tr h="287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Project coordinator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A)  Costs for employees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Per day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€ 200,00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1 000,00 €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0337153"/>
                  </a:ext>
                </a:extLst>
              </a:tr>
              <a:tr h="8210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 Moderators fee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C) Expenditure on the purchase of services and goods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Per experts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€ 150,00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450,00 €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according usual practice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4743552"/>
                  </a:ext>
                </a:extLst>
              </a:tr>
              <a:tr h="8630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Social media promotion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C) Expenditure on the purchase of services and goods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</a:t>
                      </a:r>
                      <a:r>
                        <a:rPr lang="en-US" sz="1200" u="none" strike="noStrike" dirty="0" smtClean="0">
                          <a:effectLst/>
                        </a:rPr>
                        <a:t>er </a:t>
                      </a:r>
                      <a:r>
                        <a:rPr lang="en-US" sz="1200" u="none" strike="noStrike" dirty="0">
                          <a:effectLst/>
                        </a:rPr>
                        <a:t>product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€ 200,00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200,00 €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according usual practice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7866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53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dirty="0" smtClean="0"/>
              <a:t>What is a </a:t>
            </a:r>
            <a:r>
              <a:rPr lang="en-GB" sz="2800" dirty="0" smtClean="0"/>
              <a:t>Lump sum </a:t>
            </a:r>
            <a:r>
              <a:rPr lang="en-GB" sz="2800" dirty="0" smtClean="0"/>
              <a:t>Contribution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12064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Financial support is negotiated as a </a:t>
            </a:r>
            <a:r>
              <a:rPr lang="en-GB" dirty="0" smtClean="0"/>
              <a:t>lump sum</a:t>
            </a:r>
            <a:r>
              <a:rPr lang="en-GB" dirty="0" smtClean="0"/>
              <a:t>, broken down by the costs for planned activities.</a:t>
            </a:r>
            <a:br>
              <a:rPr lang="en-GB" dirty="0" smtClean="0"/>
            </a:b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The amount is </a:t>
            </a:r>
            <a:r>
              <a:rPr lang="en-GB" dirty="0"/>
              <a:t>determined </a:t>
            </a:r>
            <a:r>
              <a:rPr lang="en-GB" dirty="0" smtClean="0"/>
              <a:t>after a </a:t>
            </a:r>
            <a:r>
              <a:rPr lang="en-GB" dirty="0"/>
              <a:t>review of the detailed </a:t>
            </a:r>
            <a:r>
              <a:rPr lang="en-GB" dirty="0" smtClean="0"/>
              <a:t>estimated </a:t>
            </a:r>
            <a:r>
              <a:rPr lang="en-GB" dirty="0" smtClean="0"/>
              <a:t>budget. Then the amounts of suppor</a:t>
            </a:r>
            <a:r>
              <a:rPr lang="en-GB" dirty="0" smtClean="0"/>
              <a:t>t are fixed (lump sum) for each project individually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At reporting stage, </a:t>
            </a:r>
            <a:r>
              <a:rPr lang="en-GB" dirty="0"/>
              <a:t>beneficiary declares the </a:t>
            </a:r>
            <a:r>
              <a:rPr lang="en-GB" dirty="0" smtClean="0"/>
              <a:t>number and extent of activities, completed for the reporting period, which is a basis for allocating funds.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Proof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of actual expenditure is not required!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The </a:t>
            </a:r>
            <a:r>
              <a:rPr lang="en-GB" dirty="0" smtClean="0"/>
              <a:t>lump sum </a:t>
            </a:r>
            <a:r>
              <a:rPr lang="en-GB" dirty="0" smtClean="0"/>
              <a:t>is used when </a:t>
            </a:r>
            <a:r>
              <a:rPr lang="en-GB" dirty="0"/>
              <a:t>reporting </a:t>
            </a:r>
            <a:r>
              <a:rPr lang="en-GB" dirty="0" smtClean="0"/>
              <a:t>on completed </a:t>
            </a:r>
            <a:r>
              <a:rPr lang="en-GB" dirty="0"/>
              <a:t>activities </a:t>
            </a:r>
            <a:r>
              <a:rPr lang="en-GB" dirty="0" smtClean="0"/>
              <a:t>and </a:t>
            </a:r>
            <a:r>
              <a:rPr lang="en-GB" dirty="0"/>
              <a:t>differs from other methods which also do not require proof of actual </a:t>
            </a:r>
            <a:r>
              <a:rPr lang="en-GB" dirty="0" smtClean="0"/>
              <a:t>cost in the following way: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lvl="1"/>
            <a:r>
              <a:rPr lang="en-GB" sz="2800" dirty="0"/>
              <a:t>An average unit cost for travel</a:t>
            </a:r>
            <a:r>
              <a:rPr lang="en-GB" sz="2800" dirty="0" smtClean="0"/>
              <a:t>, </a:t>
            </a:r>
            <a:r>
              <a:rPr lang="en-GB" sz="2800" dirty="0"/>
              <a:t>daily remuneration of an expert or for a 1-unit or part of a product is used</a:t>
            </a:r>
            <a:br>
              <a:rPr lang="en-GB" sz="2800" dirty="0"/>
            </a:br>
            <a:endParaRPr lang="en-GB" sz="2800" dirty="0"/>
          </a:p>
          <a:p>
            <a:pPr lvl="1"/>
            <a:r>
              <a:rPr lang="en-GB" sz="2800" dirty="0"/>
              <a:t>Average rate (flat rate) of indirect costs based on actual direct costs reported is applied.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90929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0210" y="1943100"/>
            <a:ext cx="892683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GB" sz="4000" b="1" dirty="0" smtClean="0">
                <a:solidFill>
                  <a:schemeClr val="tx2">
                    <a:lumMod val="75000"/>
                  </a:schemeClr>
                </a:solidFill>
              </a:rPr>
              <a:t>Call for Proposals</a:t>
            </a:r>
            <a:r>
              <a:rPr lang="en-GB" sz="40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GB" sz="4000" b="1" i="1" dirty="0">
                <a:solidFill>
                  <a:schemeClr val="tx2">
                    <a:lumMod val="75000"/>
                  </a:schemeClr>
                </a:solidFill>
              </a:rPr>
              <a:t>Enhancing Media Resilience and Quality News Journalism</a:t>
            </a:r>
          </a:p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GB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4000" b="1" dirty="0" smtClean="0">
                <a:solidFill>
                  <a:schemeClr val="tx2">
                    <a:lumMod val="75000"/>
                  </a:schemeClr>
                </a:solidFill>
              </a:rPr>
              <a:t>Objectives:</a:t>
            </a:r>
            <a:endParaRPr lang="en-US" sz="40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47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Advantages of </a:t>
            </a:r>
            <a:r>
              <a:rPr lang="en-US" sz="3200" dirty="0" smtClean="0"/>
              <a:t>Lump sum </a:t>
            </a:r>
            <a:r>
              <a:rPr lang="en-US" sz="3200" dirty="0" smtClean="0"/>
              <a:t>Contributions. Reductions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68730"/>
            <a:ext cx="5181600" cy="4908233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Under</a:t>
            </a:r>
            <a:r>
              <a:rPr lang="en-GB" dirty="0" smtClean="0"/>
              <a:t> </a:t>
            </a:r>
            <a:r>
              <a:rPr lang="en-GB" b="1" dirty="0" smtClean="0"/>
              <a:t>this method: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/>
              <a:t>N</a:t>
            </a:r>
            <a:r>
              <a:rPr lang="en-GB" b="1" dirty="0" smtClean="0"/>
              <a:t>o reduction in funding is required due to problems in proving actual costs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/>
              <a:t>T</a:t>
            </a:r>
            <a:r>
              <a:rPr lang="en-GB" b="1" dirty="0" smtClean="0"/>
              <a:t>here is no administrative burden of reporting actual costs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 smtClean="0"/>
              <a:t>The focus is on the implementation of activities and not on proving expenditure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68730"/>
            <a:ext cx="5181600" cy="4908233"/>
          </a:xfr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 err="1" smtClean="0"/>
              <a:t>lumpsum</a:t>
            </a:r>
            <a:r>
              <a:rPr lang="en-GB" b="1" dirty="0" smtClean="0"/>
              <a:t> contribution can be reduced by: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 smtClean="0"/>
              <a:t>The cost of activities that were not implemented or completed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 smtClean="0"/>
              <a:t>When</a:t>
            </a:r>
            <a:r>
              <a:rPr lang="en-GB" dirty="0" smtClean="0"/>
              <a:t> f</a:t>
            </a:r>
            <a:r>
              <a:rPr lang="en-GB" b="1" dirty="0" smtClean="0"/>
              <a:t>inancial corrections for  inaccurate or irrelevant implementation</a:t>
            </a:r>
            <a:r>
              <a:rPr lang="en-GB" dirty="0" smtClean="0"/>
              <a:t> </a:t>
            </a:r>
            <a:r>
              <a:rPr lang="en-GB" b="1" dirty="0" smtClean="0"/>
              <a:t>of activities are needed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b="1" dirty="0" smtClean="0"/>
              <a:t>In case double funding is identified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64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9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Payment Schemes for Beneficiaries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910"/>
            <a:ext cx="10515600" cy="46110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Payment</a:t>
            </a:r>
            <a:r>
              <a:rPr lang="bg-BG" sz="2400" dirty="0" smtClean="0"/>
              <a:t> </a:t>
            </a:r>
            <a:r>
              <a:rPr lang="en-GB" sz="2400" dirty="0"/>
              <a:t>schemes </a:t>
            </a:r>
            <a:r>
              <a:rPr lang="en-US" sz="2400" dirty="0" smtClean="0"/>
              <a:t>are</a:t>
            </a:r>
            <a:r>
              <a:rPr lang="bg-BG" sz="2400" dirty="0" smtClean="0"/>
              <a:t> </a:t>
            </a:r>
            <a:r>
              <a:rPr lang="bg-BG" sz="2400" dirty="0" err="1"/>
              <a:t>determined</a:t>
            </a:r>
            <a:r>
              <a:rPr lang="bg-BG" sz="2400" dirty="0"/>
              <a:t> </a:t>
            </a:r>
            <a:r>
              <a:rPr lang="en-GB" sz="2400" dirty="0"/>
              <a:t>on the basis </a:t>
            </a:r>
            <a:r>
              <a:rPr lang="bg-BG" sz="2400" dirty="0" err="1" smtClean="0"/>
              <a:t>initial</a:t>
            </a:r>
            <a:r>
              <a:rPr lang="bg-BG" sz="2400" dirty="0" smtClean="0"/>
              <a:t> </a:t>
            </a:r>
            <a:r>
              <a:rPr lang="bg-BG" sz="2400" dirty="0" err="1"/>
              <a:t>risk</a:t>
            </a:r>
            <a:r>
              <a:rPr lang="bg-BG" sz="2400" dirty="0"/>
              <a:t> </a:t>
            </a:r>
            <a:r>
              <a:rPr lang="bg-BG" sz="2400" dirty="0" err="1" smtClean="0"/>
              <a:t>assessment</a:t>
            </a:r>
            <a:r>
              <a:rPr lang="en-US" sz="2400" dirty="0" smtClean="0"/>
              <a:t> (organizational capacities and implementation risks) </a:t>
            </a:r>
            <a:endParaRPr lang="en-GB" sz="24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2400" dirty="0" smtClean="0"/>
              <a:t>Based </a:t>
            </a:r>
            <a:r>
              <a:rPr lang="en-GB" sz="2400" dirty="0"/>
              <a:t>on </a:t>
            </a:r>
            <a:r>
              <a:rPr lang="en-GB" sz="2400" dirty="0" smtClean="0"/>
              <a:t>the criteria, initiatives </a:t>
            </a:r>
            <a:r>
              <a:rPr lang="en-GB" sz="2400" dirty="0"/>
              <a:t>are </a:t>
            </a:r>
            <a:r>
              <a:rPr lang="en-GB" sz="2400" dirty="0" smtClean="0"/>
              <a:t>defined as initiatives </a:t>
            </a:r>
            <a:r>
              <a:rPr lang="en-GB" sz="2400" dirty="0"/>
              <a:t>with </a:t>
            </a:r>
            <a:r>
              <a:rPr lang="en-GB" sz="2400" dirty="0" smtClean="0"/>
              <a:t>minimal, medium and high risk.</a:t>
            </a:r>
            <a:endParaRPr lang="en-US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2400" dirty="0" smtClean="0"/>
              <a:t>The </a:t>
            </a:r>
            <a:r>
              <a:rPr lang="en-GB" sz="2400" dirty="0"/>
              <a:t>Reporting and Payment </a:t>
            </a:r>
            <a:r>
              <a:rPr lang="en-GB" sz="2400" dirty="0" smtClean="0"/>
              <a:t>Plan, depend on timeline and nature of activities for each individual project. They may or may not need/have interim reporting.  </a:t>
            </a:r>
            <a:endParaRPr lang="en-US" sz="24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2400" dirty="0"/>
              <a:t>W</a:t>
            </a:r>
            <a:r>
              <a:rPr lang="en-GB" sz="2400" dirty="0" smtClean="0"/>
              <a:t>hen according to the timeline, activities/phases can be completed only at the end of project and no interim period can be identified, a scheme without interim reporting is applied.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328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327564"/>
            <a:ext cx="10515600" cy="6590954"/>
          </a:xfrm>
        </p:spPr>
        <p:txBody>
          <a:bodyPr/>
          <a:lstStyle/>
          <a:p>
            <a:r>
              <a:rPr lang="en-US" sz="2800" b="1" dirty="0" smtClean="0"/>
              <a:t>Scheme for payment to beneficiaries</a:t>
            </a: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en-GB" sz="2000" dirty="0" smtClean="0"/>
              <a:t>Based </a:t>
            </a:r>
            <a:r>
              <a:rPr lang="en-GB" sz="2000" dirty="0"/>
              <a:t>on </a:t>
            </a:r>
            <a:r>
              <a:rPr lang="en-US" sz="2000" dirty="0" smtClean="0"/>
              <a:t>risk</a:t>
            </a:r>
            <a:r>
              <a:rPr lang="en-GB" sz="2000" dirty="0" smtClean="0"/>
              <a:t> </a:t>
            </a:r>
            <a:r>
              <a:rPr lang="en-GB" sz="2000" dirty="0"/>
              <a:t>assessment, the payment schemes could be as follows: 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49693"/>
              </p:ext>
            </p:extLst>
          </p:nvPr>
        </p:nvGraphicFramePr>
        <p:xfrm>
          <a:off x="651510" y="1303020"/>
          <a:ext cx="10961371" cy="525652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932645">
                  <a:extLst>
                    <a:ext uri="{9D8B030D-6E8A-4147-A177-3AD203B41FA5}">
                      <a16:colId xmlns:a16="http://schemas.microsoft.com/office/drawing/2014/main" val="456543388"/>
                    </a:ext>
                  </a:extLst>
                </a:gridCol>
                <a:gridCol w="2208249">
                  <a:extLst>
                    <a:ext uri="{9D8B030D-6E8A-4147-A177-3AD203B41FA5}">
                      <a16:colId xmlns:a16="http://schemas.microsoft.com/office/drawing/2014/main" val="2101805770"/>
                    </a:ext>
                  </a:extLst>
                </a:gridCol>
                <a:gridCol w="3890723">
                  <a:extLst>
                    <a:ext uri="{9D8B030D-6E8A-4147-A177-3AD203B41FA5}">
                      <a16:colId xmlns:a16="http://schemas.microsoft.com/office/drawing/2014/main" val="1307875306"/>
                    </a:ext>
                  </a:extLst>
                </a:gridCol>
                <a:gridCol w="1929754">
                  <a:extLst>
                    <a:ext uri="{9D8B030D-6E8A-4147-A177-3AD203B41FA5}">
                      <a16:colId xmlns:a16="http://schemas.microsoft.com/office/drawing/2014/main" val="4084742379"/>
                    </a:ext>
                  </a:extLst>
                </a:gridCol>
              </a:tblGrid>
              <a:tr h="11608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Planned scheme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Advance payment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Total advance and interim payment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Final/balancing payment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extLst>
                  <a:ext uri="{0D108BD9-81ED-4DB2-BD59-A6C34878D82A}">
                    <a16:rowId xmlns:a16="http://schemas.microsoft.com/office/drawing/2014/main" val="2783735539"/>
                  </a:ext>
                </a:extLst>
              </a:tr>
              <a:tr h="133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Advance payment </a:t>
                      </a:r>
                      <a:r>
                        <a:rPr lang="en-GB" sz="2400" dirty="0" smtClean="0">
                          <a:effectLst/>
                        </a:rPr>
                        <a:t>with </a:t>
                      </a:r>
                      <a:r>
                        <a:rPr lang="en-GB" sz="2400" dirty="0">
                          <a:effectLst/>
                        </a:rPr>
                        <a:t>an interim report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up to </a:t>
                      </a:r>
                      <a:r>
                        <a:rPr lang="en-GB" sz="2400" dirty="0" smtClean="0">
                          <a:effectLst/>
                        </a:rPr>
                        <a:t>40</a:t>
                      </a:r>
                      <a:r>
                        <a:rPr lang="en-GB" sz="2400" dirty="0">
                          <a:effectLst/>
                        </a:rPr>
                        <a:t>% of the budget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up to 80% of the budget  </a:t>
                      </a:r>
                      <a:r>
                        <a:rPr lang="en-GB" sz="2400" dirty="0" smtClean="0">
                          <a:effectLst/>
                        </a:rPr>
                        <a:t>(if</a:t>
                      </a:r>
                      <a:r>
                        <a:rPr lang="en-GB" sz="2400" baseline="0" dirty="0" smtClean="0">
                          <a:effectLst/>
                        </a:rPr>
                        <a:t> activities for 40% are competed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Remaining funds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extLst>
                  <a:ext uri="{0D108BD9-81ED-4DB2-BD59-A6C34878D82A}">
                    <a16:rowId xmlns:a16="http://schemas.microsoft.com/office/drawing/2014/main" val="3959002805"/>
                  </a:ext>
                </a:extLst>
              </a:tr>
              <a:tr h="1339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Advance payment </a:t>
                      </a:r>
                      <a:r>
                        <a:rPr lang="en-GB" sz="2400" dirty="0" smtClean="0">
                          <a:effectLst/>
                        </a:rPr>
                        <a:t>without </a:t>
                      </a:r>
                      <a:r>
                        <a:rPr lang="en-GB" sz="2400" dirty="0">
                          <a:effectLst/>
                        </a:rPr>
                        <a:t>an interim </a:t>
                      </a:r>
                      <a:r>
                        <a:rPr lang="en-GB" sz="2400" dirty="0" smtClean="0">
                          <a:effectLst/>
                        </a:rPr>
                        <a:t>report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up to 70% of the budget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interim payment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Remaining funds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extLst>
                  <a:ext uri="{0D108BD9-81ED-4DB2-BD59-A6C34878D82A}">
                    <a16:rowId xmlns:a16="http://schemas.microsoft.com/office/drawing/2014/main" val="313250845"/>
                  </a:ext>
                </a:extLst>
              </a:tr>
              <a:tr h="1417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High risk scheme, with an interim report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No advance payment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Interim payment(s) up to the amount reported in the interim report(s);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Remaining funds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91" marR="38991" marT="0" marB="0"/>
                </a:tc>
                <a:extLst>
                  <a:ext uri="{0D108BD9-81ED-4DB2-BD59-A6C34878D82A}">
                    <a16:rowId xmlns:a16="http://schemas.microsoft.com/office/drawing/2014/main" val="281278733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39685" y="6164132"/>
            <a:ext cx="8523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2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/>
        </p:nvSpPr>
        <p:spPr>
          <a:xfrm>
            <a:off x="2388871" y="2598219"/>
            <a:ext cx="638937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 algn="ctr"/>
            <a:r>
              <a:rPr lang="en-US" sz="3200" b="1" dirty="0" smtClean="0">
                <a:solidFill>
                  <a:srgbClr val="0E3B74"/>
                </a:solidFill>
                <a:latin typeface="Arial" panose="020B0604020202020204" pitchFamily="34" charset="0"/>
              </a:rPr>
              <a:t>2-Stage Process of Evaluation of Proposals </a:t>
            </a:r>
            <a:endParaRPr lang="ru-RU" sz="3200" b="1" dirty="0">
              <a:solidFill>
                <a:srgbClr val="0E3B74"/>
              </a:solidFill>
              <a:latin typeface="Arial" panose="020B0604020202020204" pitchFamily="34" charset="0"/>
            </a:endParaRPr>
          </a:p>
        </p:txBody>
      </p:sp>
      <p:sp>
        <p:nvSpPr>
          <p:cNvPr id="97" name="Google Shape;97;p3"/>
          <p:cNvSpPr/>
          <p:nvPr/>
        </p:nvSpPr>
        <p:spPr>
          <a:xfrm>
            <a:off x="9370828" y="5784112"/>
            <a:ext cx="1073888" cy="77617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32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4331"/>
            <a:ext cx="10515600" cy="6172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bg-BG" sz="3600" dirty="0" err="1" smtClean="0">
                <a:solidFill>
                  <a:schemeClr val="tx1"/>
                </a:solidFill>
              </a:rPr>
              <a:t>Administrative</a:t>
            </a:r>
            <a:r>
              <a:rPr lang="bg-BG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</a:t>
            </a:r>
            <a:r>
              <a:rPr lang="bg-BG" sz="3600" dirty="0" err="1" smtClean="0">
                <a:solidFill>
                  <a:schemeClr val="tx1"/>
                </a:solidFill>
              </a:rPr>
              <a:t>ompliance</a:t>
            </a:r>
            <a:r>
              <a:rPr lang="bg-BG" sz="3600" dirty="0" smtClean="0">
                <a:solidFill>
                  <a:schemeClr val="tx1"/>
                </a:solidFill>
              </a:rPr>
              <a:t> </a:t>
            </a:r>
            <a:r>
              <a:rPr lang="bg-BG" sz="3600" dirty="0" err="1" smtClean="0">
                <a:solidFill>
                  <a:schemeClr val="tx1"/>
                </a:solidFill>
              </a:rPr>
              <a:t>of</a:t>
            </a:r>
            <a:r>
              <a:rPr lang="bg-BG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</a:t>
            </a:r>
            <a:r>
              <a:rPr lang="bg-BG" sz="3600" dirty="0" err="1" smtClean="0">
                <a:solidFill>
                  <a:schemeClr val="tx1"/>
                </a:solidFill>
              </a:rPr>
              <a:t>roposals</a:t>
            </a:r>
            <a:r>
              <a:rPr lang="ru-RU" sz="2400" b="1" dirty="0" smtClean="0">
                <a:solidFill>
                  <a:srgbClr val="0E3B74"/>
                </a:solidFill>
                <a:latin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0E3B74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1552"/>
            <a:ext cx="10515600" cy="5205412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bg-BG" dirty="0" err="1" smtClean="0"/>
              <a:t>Proposals</a:t>
            </a:r>
            <a:r>
              <a:rPr lang="en-US" dirty="0"/>
              <a:t> </a:t>
            </a:r>
            <a:r>
              <a:rPr lang="en-US" dirty="0" smtClean="0"/>
              <a:t>go to</a:t>
            </a:r>
            <a:r>
              <a:rPr lang="bg-BG" dirty="0" smtClean="0"/>
              <a:t> </a:t>
            </a:r>
            <a:r>
              <a:rPr lang="bg-BG" dirty="0" err="1" smtClean="0"/>
              <a:t>qualitative</a:t>
            </a:r>
            <a:r>
              <a:rPr lang="bg-BG" dirty="0" smtClean="0"/>
              <a:t> </a:t>
            </a:r>
            <a:r>
              <a:rPr lang="en-US" dirty="0" err="1" smtClean="0"/>
              <a:t>evaliation</a:t>
            </a:r>
            <a:r>
              <a:rPr lang="bg-BG" dirty="0" smtClean="0"/>
              <a:t> </a:t>
            </a:r>
            <a:r>
              <a:rPr lang="bg-BG" dirty="0" err="1" smtClean="0"/>
              <a:t>if</a:t>
            </a:r>
            <a:r>
              <a:rPr lang="bg-BG" dirty="0" smtClean="0"/>
              <a:t> </a:t>
            </a:r>
            <a:r>
              <a:rPr lang="bg-BG" dirty="0" err="1" smtClean="0"/>
              <a:t>they</a:t>
            </a:r>
            <a:r>
              <a:rPr lang="bg-BG" dirty="0" smtClean="0"/>
              <a:t> </a:t>
            </a:r>
            <a:r>
              <a:rPr lang="bg-BG" dirty="0" err="1" smtClean="0"/>
              <a:t>meet</a:t>
            </a:r>
            <a:r>
              <a:rPr lang="bg-BG" dirty="0" smtClean="0"/>
              <a:t> </a:t>
            </a:r>
            <a:r>
              <a:rPr lang="bg-BG" dirty="0" err="1" smtClean="0"/>
              <a:t>the</a:t>
            </a:r>
            <a:r>
              <a:rPr lang="bg-BG" dirty="0" smtClean="0"/>
              <a:t> </a:t>
            </a:r>
            <a:r>
              <a:rPr lang="bg-BG" dirty="0" err="1" smtClean="0"/>
              <a:t>admin</a:t>
            </a:r>
            <a:r>
              <a:rPr lang="en-US" dirty="0" smtClean="0"/>
              <a:t>.</a:t>
            </a:r>
            <a:r>
              <a:rPr lang="bg-BG" dirty="0" smtClean="0"/>
              <a:t> </a:t>
            </a:r>
            <a:r>
              <a:rPr lang="bg-BG" dirty="0" err="1" smtClean="0"/>
              <a:t>eligibility</a:t>
            </a:r>
            <a:r>
              <a:rPr lang="bg-BG" dirty="0" smtClean="0"/>
              <a:t> </a:t>
            </a:r>
            <a:r>
              <a:rPr lang="bg-BG" dirty="0" err="1" smtClean="0"/>
              <a:t>criteria</a:t>
            </a:r>
            <a:endParaRPr lang="bg-BG" dirty="0" smtClean="0"/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C</a:t>
            </a:r>
            <a:r>
              <a:rPr lang="bg-BG" dirty="0" err="1" smtClean="0"/>
              <a:t>hecklist</a:t>
            </a:r>
            <a:r>
              <a:rPr lang="bg-BG" dirty="0" smtClean="0"/>
              <a:t> </a:t>
            </a:r>
            <a:r>
              <a:rPr lang="bg-BG" dirty="0" err="1" smtClean="0"/>
              <a:t>for</a:t>
            </a:r>
            <a:r>
              <a:rPr lang="bg-BG" dirty="0" smtClean="0"/>
              <a:t> </a:t>
            </a:r>
            <a:r>
              <a:rPr lang="bg-BG" dirty="0" err="1" smtClean="0"/>
              <a:t>admin</a:t>
            </a:r>
            <a:r>
              <a:rPr lang="en-US" dirty="0" smtClean="0"/>
              <a:t>.</a:t>
            </a:r>
            <a:r>
              <a:rPr lang="bg-BG" dirty="0" smtClean="0"/>
              <a:t> </a:t>
            </a:r>
            <a:r>
              <a:rPr lang="bg-BG" dirty="0" err="1" smtClean="0"/>
              <a:t>compliance</a:t>
            </a:r>
            <a:r>
              <a:rPr lang="bg-BG" dirty="0" smtClean="0"/>
              <a:t> </a:t>
            </a:r>
            <a:r>
              <a:rPr lang="bg-BG" dirty="0" err="1" smtClean="0"/>
              <a:t>criteria</a:t>
            </a:r>
            <a:r>
              <a:rPr lang="bg-BG" dirty="0" smtClean="0"/>
              <a:t> </a:t>
            </a:r>
            <a:r>
              <a:rPr lang="en-US" dirty="0"/>
              <a:t> </a:t>
            </a:r>
            <a:r>
              <a:rPr lang="en-US" dirty="0" smtClean="0"/>
              <a:t>- available in</a:t>
            </a:r>
            <a:r>
              <a:rPr lang="bg-BG" dirty="0" smtClean="0"/>
              <a:t> </a:t>
            </a:r>
            <a:r>
              <a:rPr lang="bg-BG" dirty="0" err="1" smtClean="0"/>
              <a:t>Guidelines</a:t>
            </a:r>
            <a:endParaRPr lang="bg-BG" dirty="0" smtClean="0"/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bg-BG" dirty="0" err="1" smtClean="0"/>
              <a:t>Notification</a:t>
            </a:r>
            <a:r>
              <a:rPr lang="bg-BG" dirty="0" smtClean="0"/>
              <a:t> </a:t>
            </a:r>
            <a:r>
              <a:rPr lang="bg-BG" dirty="0" err="1" smtClean="0"/>
              <a:t>of</a:t>
            </a:r>
            <a:r>
              <a:rPr lang="bg-BG" dirty="0" smtClean="0"/>
              <a:t> </a:t>
            </a:r>
            <a:r>
              <a:rPr lang="bg-BG" dirty="0" err="1" smtClean="0"/>
              <a:t>admin</a:t>
            </a:r>
            <a:r>
              <a:rPr lang="en-US" dirty="0" smtClean="0"/>
              <a:t>.</a:t>
            </a:r>
            <a:r>
              <a:rPr lang="bg-BG" dirty="0" smtClean="0"/>
              <a:t> </a:t>
            </a:r>
            <a:r>
              <a:rPr lang="bg-BG" dirty="0" err="1" smtClean="0"/>
              <a:t>check</a:t>
            </a:r>
            <a:r>
              <a:rPr lang="bg-BG" dirty="0" smtClean="0"/>
              <a:t> - </a:t>
            </a:r>
            <a:r>
              <a:rPr lang="bg-BG" dirty="0" err="1" smtClean="0"/>
              <a:t>no</a:t>
            </a:r>
            <a:r>
              <a:rPr lang="bg-BG" dirty="0" smtClean="0"/>
              <a:t> </a:t>
            </a:r>
            <a:r>
              <a:rPr lang="bg-BG" dirty="0" err="1" smtClean="0"/>
              <a:t>later</a:t>
            </a:r>
            <a:r>
              <a:rPr lang="bg-BG" dirty="0" smtClean="0"/>
              <a:t> </a:t>
            </a:r>
            <a:r>
              <a:rPr lang="bg-BG" dirty="0" err="1" smtClean="0"/>
              <a:t>than</a:t>
            </a:r>
            <a:r>
              <a:rPr lang="bg-BG" dirty="0" smtClean="0"/>
              <a:t> 15 </a:t>
            </a:r>
            <a:r>
              <a:rPr lang="bg-BG" dirty="0" err="1" smtClean="0"/>
              <a:t>working</a:t>
            </a:r>
            <a:r>
              <a:rPr lang="bg-BG" dirty="0" smtClean="0"/>
              <a:t> </a:t>
            </a:r>
            <a:r>
              <a:rPr lang="bg-BG" dirty="0" err="1" smtClean="0"/>
              <a:t>days</a:t>
            </a:r>
            <a:r>
              <a:rPr lang="bg-BG" dirty="0" smtClean="0"/>
              <a:t> </a:t>
            </a:r>
            <a:r>
              <a:rPr lang="bg-BG" dirty="0" err="1" smtClean="0"/>
              <a:t>after</a:t>
            </a:r>
            <a:r>
              <a:rPr lang="bg-BG" dirty="0" smtClean="0"/>
              <a:t> </a:t>
            </a:r>
            <a:r>
              <a:rPr lang="bg-BG" dirty="0" err="1" smtClean="0"/>
              <a:t>deadline</a:t>
            </a:r>
            <a:r>
              <a:rPr lang="en-US" dirty="0" smtClean="0"/>
              <a:t>, sent by email</a:t>
            </a:r>
            <a:endParaRPr lang="bg-BG" dirty="0" smtClean="0"/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bg-BG" dirty="0" err="1" smtClean="0"/>
              <a:t>Proposals</a:t>
            </a:r>
            <a:r>
              <a:rPr lang="bg-BG" dirty="0" smtClean="0"/>
              <a:t> </a:t>
            </a:r>
            <a:r>
              <a:rPr lang="bg-BG" dirty="0" err="1" smtClean="0"/>
              <a:t>with</a:t>
            </a:r>
            <a:r>
              <a:rPr lang="bg-BG" dirty="0" smtClean="0"/>
              <a:t> </a:t>
            </a:r>
            <a:r>
              <a:rPr lang="bg-BG" dirty="0" err="1" smtClean="0"/>
              <a:t>admin</a:t>
            </a:r>
            <a:r>
              <a:rPr lang="en-US" dirty="0" smtClean="0"/>
              <a:t>.</a:t>
            </a:r>
            <a:r>
              <a:rPr lang="bg-BG" dirty="0" smtClean="0"/>
              <a:t> </a:t>
            </a:r>
            <a:r>
              <a:rPr lang="bg-BG" dirty="0" err="1" smtClean="0"/>
              <a:t>gaps</a:t>
            </a:r>
            <a:r>
              <a:rPr lang="en-US" dirty="0"/>
              <a:t> </a:t>
            </a:r>
            <a:r>
              <a:rPr lang="en-US" dirty="0" smtClean="0"/>
              <a:t>are</a:t>
            </a:r>
            <a:r>
              <a:rPr lang="bg-BG" dirty="0" smtClean="0"/>
              <a:t> </a:t>
            </a:r>
            <a:r>
              <a:rPr lang="bg-BG" dirty="0" err="1" smtClean="0"/>
              <a:t>rectified</a:t>
            </a:r>
            <a:r>
              <a:rPr lang="bg-BG" dirty="0" smtClean="0"/>
              <a:t> </a:t>
            </a:r>
            <a:r>
              <a:rPr lang="bg-BG" dirty="0" err="1" smtClean="0"/>
              <a:t>within</a:t>
            </a:r>
            <a:r>
              <a:rPr lang="bg-BG" dirty="0" smtClean="0"/>
              <a:t> </a:t>
            </a:r>
            <a:r>
              <a:rPr lang="en-US" dirty="0" smtClean="0"/>
              <a:t>5</a:t>
            </a:r>
            <a:r>
              <a:rPr lang="bg-BG" dirty="0" smtClean="0"/>
              <a:t> </a:t>
            </a:r>
            <a:r>
              <a:rPr lang="bg-BG" dirty="0" err="1" smtClean="0"/>
              <a:t>working</a:t>
            </a:r>
            <a:r>
              <a:rPr lang="bg-BG" dirty="0" smtClean="0"/>
              <a:t> </a:t>
            </a:r>
            <a:r>
              <a:rPr lang="bg-BG" dirty="0" err="1" smtClean="0"/>
              <a:t>days</a:t>
            </a:r>
            <a:r>
              <a:rPr lang="bg-BG" dirty="0" smtClean="0"/>
              <a:t>.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 </a:t>
            </a:r>
            <a:r>
              <a:rPr lang="bg-BG" dirty="0" err="1" smtClean="0">
                <a:solidFill>
                  <a:schemeClr val="accent2">
                    <a:lumMod val="75000"/>
                  </a:schemeClr>
                </a:solidFill>
              </a:rPr>
              <a:t>change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bg-BG" dirty="0" err="1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bg-BG" dirty="0" err="1" smtClean="0">
                <a:solidFill>
                  <a:schemeClr val="accent2">
                    <a:lumMod val="75000"/>
                  </a:schemeClr>
                </a:solidFill>
              </a:rPr>
              <a:t>udget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is allowed during </a:t>
            </a:r>
            <a:r>
              <a:rPr lang="bg-BG" dirty="0" err="1" smtClean="0">
                <a:solidFill>
                  <a:schemeClr val="accent2">
                    <a:lumMod val="75000"/>
                  </a:schemeClr>
                </a:solidFill>
              </a:rPr>
              <a:t>correct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ions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In case </a:t>
            </a:r>
            <a:r>
              <a:rPr lang="bg-BG" sz="2400" dirty="0" err="1" smtClean="0"/>
              <a:t>admin</a:t>
            </a:r>
            <a:r>
              <a:rPr lang="en-US" sz="2400" dirty="0" smtClean="0"/>
              <a:t>.</a:t>
            </a:r>
            <a:r>
              <a:rPr lang="bg-BG" sz="2400" dirty="0" smtClean="0"/>
              <a:t> </a:t>
            </a:r>
            <a:r>
              <a:rPr lang="bg-BG" sz="2400" dirty="0" err="1" smtClean="0"/>
              <a:t>check</a:t>
            </a:r>
            <a:r>
              <a:rPr lang="bg-BG" sz="2400" dirty="0" smtClean="0"/>
              <a:t> </a:t>
            </a:r>
            <a:r>
              <a:rPr lang="en-US" sz="2400" dirty="0" smtClean="0"/>
              <a:t>is not passed, applicants </a:t>
            </a:r>
            <a:r>
              <a:rPr lang="bg-BG" sz="2400" dirty="0" err="1" smtClean="0"/>
              <a:t>may</a:t>
            </a:r>
            <a:r>
              <a:rPr lang="en-US" sz="2400" dirty="0" smtClean="0"/>
              <a:t> request</a:t>
            </a:r>
            <a:r>
              <a:rPr lang="bg-BG" sz="2400" dirty="0" smtClean="0"/>
              <a:t>, </a:t>
            </a:r>
            <a:r>
              <a:rPr lang="bg-BG" sz="2400" dirty="0" err="1" smtClean="0"/>
              <a:t>within</a:t>
            </a:r>
            <a:r>
              <a:rPr lang="bg-BG" sz="2400" dirty="0" smtClean="0"/>
              <a:t> 5 </a:t>
            </a:r>
            <a:r>
              <a:rPr lang="bg-BG" sz="2400" dirty="0" err="1" smtClean="0"/>
              <a:t>days</a:t>
            </a:r>
            <a:r>
              <a:rPr lang="bg-BG" sz="2400" dirty="0" smtClean="0"/>
              <a:t> </a:t>
            </a:r>
            <a:r>
              <a:rPr lang="bg-BG" sz="2400" dirty="0" err="1" smtClean="0"/>
              <a:t>of</a:t>
            </a:r>
            <a:r>
              <a:rPr lang="bg-BG" sz="2400" dirty="0" smtClean="0"/>
              <a:t> </a:t>
            </a:r>
            <a:r>
              <a:rPr lang="bg-BG" sz="2400" dirty="0" err="1" smtClean="0"/>
              <a:t>notification</a:t>
            </a:r>
            <a:r>
              <a:rPr lang="bg-BG" sz="2400" dirty="0" smtClean="0"/>
              <a:t>, a </a:t>
            </a:r>
            <a:r>
              <a:rPr lang="bg-BG" sz="2400" dirty="0" err="1" smtClean="0"/>
              <a:t>re-examination</a:t>
            </a:r>
            <a:r>
              <a:rPr lang="bg-BG" sz="2400" dirty="0" smtClean="0"/>
              <a:t> </a:t>
            </a:r>
            <a:r>
              <a:rPr lang="bg-BG" sz="2400" dirty="0" err="1" smtClean="0"/>
              <a:t>by</a:t>
            </a:r>
            <a:r>
              <a:rPr lang="bg-BG" sz="2400" dirty="0" smtClean="0"/>
              <a:t> </a:t>
            </a:r>
            <a:r>
              <a:rPr lang="bg-BG" sz="2400" dirty="0" err="1" smtClean="0"/>
              <a:t>email</a:t>
            </a:r>
            <a:r>
              <a:rPr lang="bg-BG" sz="2400" dirty="0" smtClean="0"/>
              <a:t> </a:t>
            </a:r>
            <a:r>
              <a:rPr lang="bg-BG" sz="2400" dirty="0" err="1" smtClean="0"/>
              <a:t>to</a:t>
            </a:r>
            <a:r>
              <a:rPr lang="bg-BG" sz="2400" dirty="0" smtClean="0"/>
              <a:t>  </a:t>
            </a:r>
            <a:r>
              <a:rPr lang="en-US" sz="2400" u="sng" dirty="0" smtClean="0">
                <a:hlinkClick r:id="rId3"/>
              </a:rPr>
              <a:t>mediaresilience@osi.bg</a:t>
            </a:r>
            <a:r>
              <a:rPr lang="en-US" sz="2400" dirty="0" smtClean="0"/>
              <a:t> </a:t>
            </a:r>
            <a:r>
              <a:rPr lang="bg-BG" sz="2400" dirty="0" err="1" smtClean="0"/>
              <a:t>with</a:t>
            </a:r>
            <a:r>
              <a:rPr lang="bg-BG" sz="2400" dirty="0" smtClean="0"/>
              <a:t> </a:t>
            </a:r>
            <a:r>
              <a:rPr lang="bg-BG" sz="2400" dirty="0" err="1" smtClean="0"/>
              <a:t>the</a:t>
            </a:r>
            <a:r>
              <a:rPr lang="bg-BG" sz="2400" dirty="0" smtClean="0"/>
              <a:t> </a:t>
            </a:r>
            <a:r>
              <a:rPr lang="bg-BG" sz="2400" dirty="0" err="1" smtClean="0"/>
              <a:t>subject</a:t>
            </a:r>
            <a:r>
              <a:rPr lang="bg-BG" sz="2400" dirty="0" smtClean="0"/>
              <a:t> </a:t>
            </a:r>
            <a:r>
              <a:rPr lang="bg-BG" sz="2400" dirty="0" err="1" smtClean="0"/>
              <a:t>heading</a:t>
            </a:r>
            <a:r>
              <a:rPr lang="bg-BG" sz="2400" dirty="0" smtClean="0"/>
              <a:t> </a:t>
            </a:r>
            <a:r>
              <a:rPr lang="en-US" sz="2400" dirty="0" smtClean="0"/>
              <a:t>APPEAL</a:t>
            </a:r>
            <a:r>
              <a:rPr lang="bg-BG" sz="2400" dirty="0" smtClean="0"/>
              <a:t>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342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390" y="320040"/>
            <a:ext cx="10519410" cy="6400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2700" dirty="0" smtClean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sz="2700" dirty="0" smtClean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sz="31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Criteria</a:t>
            </a:r>
            <a:r>
              <a:rPr lang="ru-RU" sz="3100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for</a:t>
            </a:r>
            <a:r>
              <a:rPr lang="ru-RU" sz="3100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3100" dirty="0" err="1">
                <a:solidFill>
                  <a:schemeClr val="tx1"/>
                </a:solidFill>
                <a:latin typeface="Arial" panose="020B0604020202020204" pitchFamily="34" charset="0"/>
              </a:rPr>
              <a:t>E</a:t>
            </a:r>
            <a:r>
              <a:rPr lang="ru-RU" sz="31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valuating</a:t>
            </a:r>
            <a:r>
              <a:rPr lang="ru-RU" sz="3100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</a:rPr>
              <a:t>P</a:t>
            </a:r>
            <a:r>
              <a:rPr lang="bg-BG" sz="31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roposals</a:t>
            </a:r>
            <a:r>
              <a:rPr lang="bg-BG" sz="2400" b="1" dirty="0" smtClean="0">
                <a:solidFill>
                  <a:srgbClr val="0E3B74"/>
                </a:solidFill>
                <a:latin typeface="Arial" panose="020B0604020202020204" pitchFamily="34" charset="0"/>
              </a:rPr>
              <a:t/>
            </a:r>
            <a:br>
              <a:rPr lang="bg-BG" sz="2400" b="1" dirty="0" smtClean="0">
                <a:solidFill>
                  <a:srgbClr val="0E3B74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0120"/>
            <a:ext cx="10515600" cy="5417820"/>
          </a:xfrm>
        </p:spPr>
        <p:txBody>
          <a:bodyPr>
            <a:normAutofit/>
          </a:bodyPr>
          <a:lstStyle/>
          <a:p>
            <a:pPr marL="0" lvl="1" indent="0">
              <a:lnSpc>
                <a:spcPct val="150000"/>
              </a:lnSpc>
              <a:buNone/>
            </a:pPr>
            <a:r>
              <a:rPr lang="en-US" sz="2200" dirty="0" smtClean="0">
                <a:latin typeface="Arial" panose="020B0604020202020204" pitchFamily="34" charset="0"/>
              </a:rPr>
              <a:t>Detailed criteria - in the </a:t>
            </a:r>
            <a:r>
              <a:rPr lang="en-US" sz="2200" dirty="0">
                <a:latin typeface="Arial" panose="020B0604020202020204" pitchFamily="34" charset="0"/>
              </a:rPr>
              <a:t>Guidelines. Each criteria is divided into</a:t>
            </a:r>
            <a:r>
              <a:rPr lang="bg-BG" sz="2200" dirty="0">
                <a:latin typeface="Arial" panose="020B0604020202020204" pitchFamily="34" charset="0"/>
              </a:rPr>
              <a:t> </a:t>
            </a:r>
            <a:r>
              <a:rPr lang="bg-BG" sz="2200" dirty="0" err="1">
                <a:latin typeface="Arial" panose="020B0604020202020204" pitchFamily="34" charset="0"/>
              </a:rPr>
              <a:t>sub-criteria</a:t>
            </a:r>
            <a:r>
              <a:rPr lang="en-US" sz="2200" dirty="0">
                <a:latin typeface="Arial" panose="020B0604020202020204" pitchFamily="34" charset="0"/>
              </a:rPr>
              <a:t>. </a:t>
            </a:r>
            <a:endParaRPr lang="en-US" sz="2200" dirty="0" smtClean="0">
              <a:latin typeface="Arial" panose="020B0604020202020204" pitchFamily="34" charset="0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bg-BG" sz="2200" dirty="0" err="1" smtClean="0">
                <a:latin typeface="Arial" panose="020B0604020202020204" pitchFamily="34" charset="0"/>
              </a:rPr>
              <a:t>Relevance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of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the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proposal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to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the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objectives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and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priorities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of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the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</a:rPr>
              <a:t>C</a:t>
            </a:r>
            <a:r>
              <a:rPr lang="bg-BG" sz="2200" dirty="0" err="1" smtClean="0">
                <a:latin typeface="Arial" panose="020B0604020202020204" pitchFamily="34" charset="0"/>
              </a:rPr>
              <a:t>all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for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</a:rPr>
              <a:t>P</a:t>
            </a:r>
            <a:r>
              <a:rPr lang="bg-BG" sz="2200" dirty="0" err="1" smtClean="0">
                <a:latin typeface="Arial" panose="020B0604020202020204" pitchFamily="34" charset="0"/>
              </a:rPr>
              <a:t>roposals</a:t>
            </a:r>
            <a:endParaRPr lang="bg-BG" sz="2200" dirty="0" smtClean="0">
              <a:latin typeface="Arial" panose="020B0604020202020204" pitchFamily="34" charset="0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err="1">
                <a:latin typeface="Arial" panose="020B0604020202020204" pitchFamily="34" charset="0"/>
              </a:rPr>
              <a:t>F</a:t>
            </a:r>
            <a:r>
              <a:rPr lang="bg-BG" sz="2200" dirty="0" err="1" smtClean="0">
                <a:latin typeface="Arial" panose="020B0604020202020204" pitchFamily="34" charset="0"/>
              </a:rPr>
              <a:t>easibility</a:t>
            </a:r>
            <a:r>
              <a:rPr lang="bg-BG" sz="2200" dirty="0" smtClean="0">
                <a:latin typeface="Arial" panose="020B0604020202020204" pitchFamily="34" charset="0"/>
              </a:rPr>
              <a:t>, </a:t>
            </a:r>
            <a:r>
              <a:rPr lang="bg-BG" sz="2200" dirty="0" err="1" smtClean="0">
                <a:latin typeface="Arial" panose="020B0604020202020204" pitchFamily="34" charset="0"/>
              </a:rPr>
              <a:t>sustainability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and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expected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impact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of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proposed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</a:rPr>
              <a:t>activities</a:t>
            </a:r>
            <a:endParaRPr lang="bg-BG" sz="2200" dirty="0" smtClean="0">
              <a:latin typeface="Arial" panose="020B0604020202020204" pitchFamily="34" charset="0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bg-BG" sz="2200" dirty="0" err="1" smtClean="0">
                <a:latin typeface="Arial" panose="020B0604020202020204" pitchFamily="34" charset="0"/>
              </a:rPr>
              <a:t>Capacity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and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team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of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the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applicant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to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implement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the</a:t>
            </a:r>
            <a:r>
              <a:rPr lang="bg-BG" sz="2200" dirty="0" smtClean="0">
                <a:latin typeface="Arial" panose="020B0604020202020204" pitchFamily="34" charset="0"/>
              </a:rPr>
              <a:t> </a:t>
            </a:r>
            <a:r>
              <a:rPr lang="bg-BG" sz="2200" dirty="0" err="1" smtClean="0">
                <a:latin typeface="Arial" panose="020B0604020202020204" pitchFamily="34" charset="0"/>
              </a:rPr>
              <a:t>initiative</a:t>
            </a:r>
            <a:endParaRPr lang="ru-RU" sz="2200" dirty="0" smtClean="0">
              <a:latin typeface="Arial" panose="020B0604020202020204" pitchFamily="34" charset="0"/>
            </a:endParaRP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200" dirty="0" err="1" smtClean="0">
                <a:latin typeface="Arial" panose="020B0604020202020204" pitchFamily="34" charset="0"/>
              </a:rPr>
              <a:t>Budget</a:t>
            </a:r>
            <a:endParaRPr lang="en-US" sz="2200" dirty="0" smtClean="0">
              <a:latin typeface="Arial" panose="020B0604020202020204" pitchFamily="34" charset="0"/>
            </a:endParaRP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Arial" panose="020B0604020202020204" pitchFamily="34" charset="0"/>
              </a:rPr>
              <a:t>Local, regional, or community media and investigative media are also identified. 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en-US" sz="2200" dirty="0" smtClean="0">
                <a:solidFill>
                  <a:srgbClr val="C00000"/>
                </a:solidFill>
              </a:rPr>
              <a:t>NOTE</a:t>
            </a:r>
            <a:r>
              <a:rPr lang="en-US" sz="2200" dirty="0">
                <a:solidFill>
                  <a:srgbClr val="C00000"/>
                </a:solidFill>
              </a:rPr>
              <a:t>: </a:t>
            </a:r>
            <a:r>
              <a:rPr lang="bg-BG" sz="2200" dirty="0" err="1">
                <a:solidFill>
                  <a:srgbClr val="C00000"/>
                </a:solidFill>
              </a:rPr>
              <a:t>Proposals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en-US" sz="2200" dirty="0" smtClean="0">
                <a:solidFill>
                  <a:srgbClr val="C00000"/>
                </a:solidFill>
              </a:rPr>
              <a:t>with </a:t>
            </a:r>
            <a:r>
              <a:rPr lang="bg-BG" sz="2200" dirty="0" err="1" smtClean="0">
                <a:solidFill>
                  <a:srgbClr val="C00000"/>
                </a:solidFill>
              </a:rPr>
              <a:t>an</a:t>
            </a:r>
            <a:r>
              <a:rPr lang="bg-BG" sz="2200" dirty="0" smtClean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average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total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score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of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less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than</a:t>
            </a:r>
            <a:r>
              <a:rPr lang="bg-BG" sz="2200" dirty="0">
                <a:solidFill>
                  <a:srgbClr val="C00000"/>
                </a:solidFill>
              </a:rPr>
              <a:t> 30 </a:t>
            </a:r>
            <a:r>
              <a:rPr lang="bg-BG" sz="2200" dirty="0" err="1">
                <a:solidFill>
                  <a:srgbClr val="C00000"/>
                </a:solidFill>
              </a:rPr>
              <a:t>points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 smtClean="0">
                <a:solidFill>
                  <a:srgbClr val="C00000"/>
                </a:solidFill>
              </a:rPr>
              <a:t>and</a:t>
            </a:r>
            <a:r>
              <a:rPr lang="bg-BG" sz="2200" dirty="0" smtClean="0">
                <a:solidFill>
                  <a:srgbClr val="C00000"/>
                </a:solidFill>
              </a:rPr>
              <a:t>/</a:t>
            </a:r>
            <a:r>
              <a:rPr lang="bg-BG" sz="2200" dirty="0" err="1" smtClean="0">
                <a:solidFill>
                  <a:srgbClr val="C00000"/>
                </a:solidFill>
              </a:rPr>
              <a:t>or</a:t>
            </a:r>
            <a:r>
              <a:rPr lang="bg-BG" sz="2200" dirty="0" smtClean="0">
                <a:solidFill>
                  <a:srgbClr val="C00000"/>
                </a:solidFill>
              </a:rPr>
              <a:t> </a:t>
            </a:r>
            <a:r>
              <a:rPr lang="bg-BG" sz="2200" dirty="0">
                <a:solidFill>
                  <a:srgbClr val="C00000"/>
                </a:solidFill>
              </a:rPr>
              <a:t>a </a:t>
            </a:r>
            <a:r>
              <a:rPr lang="bg-BG" sz="2200" dirty="0" err="1">
                <a:solidFill>
                  <a:srgbClr val="C00000"/>
                </a:solidFill>
              </a:rPr>
              <a:t>score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of</a:t>
            </a:r>
            <a:r>
              <a:rPr lang="bg-BG" sz="2200" dirty="0">
                <a:solidFill>
                  <a:srgbClr val="C00000"/>
                </a:solidFill>
              </a:rPr>
              <a:t> 0 </a:t>
            </a:r>
            <a:r>
              <a:rPr lang="bg-BG" sz="2200" dirty="0" err="1" smtClean="0">
                <a:solidFill>
                  <a:srgbClr val="C00000"/>
                </a:solidFill>
              </a:rPr>
              <a:t>from</a:t>
            </a:r>
            <a:r>
              <a:rPr lang="bg-BG" sz="2200" dirty="0" smtClean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both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evaluators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for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 smtClean="0">
                <a:solidFill>
                  <a:srgbClr val="C00000"/>
                </a:solidFill>
              </a:rPr>
              <a:t>any</a:t>
            </a:r>
            <a:r>
              <a:rPr lang="en-GB" sz="2200" dirty="0" smtClean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criteria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 smtClean="0">
                <a:solidFill>
                  <a:srgbClr val="C00000"/>
                </a:solidFill>
              </a:rPr>
              <a:t>will</a:t>
            </a:r>
            <a:r>
              <a:rPr lang="bg-BG" sz="2200" dirty="0" smtClean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not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be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included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in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>
                <a:solidFill>
                  <a:srgbClr val="C00000"/>
                </a:solidFill>
              </a:rPr>
              <a:t>the</a:t>
            </a:r>
            <a:r>
              <a:rPr lang="bg-BG" sz="2200" dirty="0">
                <a:solidFill>
                  <a:srgbClr val="C00000"/>
                </a:solidFill>
              </a:rPr>
              <a:t> </a:t>
            </a:r>
            <a:r>
              <a:rPr lang="bg-BG" sz="2200" dirty="0" err="1" smtClean="0">
                <a:solidFill>
                  <a:srgbClr val="C00000"/>
                </a:solidFill>
              </a:rPr>
              <a:t>ranking</a:t>
            </a:r>
            <a:r>
              <a:rPr lang="en-US" sz="2200" dirty="0" smtClean="0">
                <a:solidFill>
                  <a:srgbClr val="C00000"/>
                </a:solidFill>
              </a:rPr>
              <a:t>. </a:t>
            </a:r>
            <a:endParaRPr lang="en-US" sz="22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28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>
                <a:latin typeface="Arial" panose="020B0604020202020204" pitchFamily="34" charset="0"/>
              </a:rPr>
              <a:t>Procedure</a:t>
            </a:r>
            <a:r>
              <a:rPr lang="ru-RU" sz="2800" dirty="0">
                <a:latin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</a:rPr>
              <a:t>for</a:t>
            </a:r>
            <a:r>
              <a:rPr lang="ru-RU" sz="2800" dirty="0">
                <a:latin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</a:rPr>
              <a:t>S</a:t>
            </a:r>
            <a:r>
              <a:rPr lang="ru-RU" sz="2800" dirty="0" err="1" smtClean="0">
                <a:latin typeface="Arial" panose="020B0604020202020204" pitchFamily="34" charset="0"/>
              </a:rPr>
              <a:t>election</a:t>
            </a:r>
            <a:r>
              <a:rPr lang="ru-RU" sz="2800" dirty="0" smtClean="0">
                <a:latin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</a:rPr>
              <a:t>of</a:t>
            </a:r>
            <a:r>
              <a:rPr lang="ru-RU" sz="2800" dirty="0">
                <a:latin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</a:rPr>
              <a:t>P</a:t>
            </a:r>
            <a:r>
              <a:rPr lang="ru-RU" sz="2800" dirty="0" err="1" smtClean="0">
                <a:latin typeface="Arial" panose="020B0604020202020204" pitchFamily="34" charset="0"/>
              </a:rPr>
              <a:t>roposals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4410"/>
            <a:ext cx="10515600" cy="545211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en-US" sz="2000" b="1" dirty="0" smtClean="0">
              <a:solidFill>
                <a:srgbClr val="0E3B74"/>
              </a:solidFill>
            </a:endParaRPr>
          </a:p>
          <a:p>
            <a:pPr marL="0" lvl="1" indent="0">
              <a:buNone/>
            </a:pPr>
            <a:r>
              <a:rPr lang="en-US" sz="2000" b="1" dirty="0" smtClean="0">
                <a:solidFill>
                  <a:srgbClr val="0E3B74"/>
                </a:solidFill>
              </a:rPr>
              <a:t>1</a:t>
            </a:r>
            <a:r>
              <a:rPr lang="en-US" sz="2000" b="1" dirty="0" smtClean="0">
                <a:solidFill>
                  <a:srgbClr val="0E3B74"/>
                </a:solidFill>
              </a:rPr>
              <a:t>. </a:t>
            </a:r>
            <a:r>
              <a:rPr lang="ru-RU" dirty="0" err="1" smtClean="0"/>
              <a:t>Evaluation</a:t>
            </a:r>
            <a:r>
              <a:rPr lang="ru-RU" dirty="0" smtClean="0"/>
              <a:t> </a:t>
            </a:r>
            <a:r>
              <a:rPr lang="en-US" dirty="0" smtClean="0"/>
              <a:t>by</a:t>
            </a:r>
            <a:r>
              <a:rPr lang="bg-BG" dirty="0" smtClean="0"/>
              <a:t> </a:t>
            </a:r>
            <a:r>
              <a:rPr lang="en-US" b="1" dirty="0"/>
              <a:t>2</a:t>
            </a:r>
            <a:r>
              <a:rPr lang="bg-BG" b="1" dirty="0" smtClean="0"/>
              <a:t> </a:t>
            </a:r>
            <a:r>
              <a:rPr lang="bg-BG" b="1" dirty="0" err="1" smtClean="0"/>
              <a:t>impartial</a:t>
            </a:r>
            <a:r>
              <a:rPr lang="bg-BG" b="1" dirty="0" smtClean="0"/>
              <a:t> </a:t>
            </a:r>
            <a:r>
              <a:rPr lang="bg-BG" b="1" dirty="0" err="1" smtClean="0"/>
              <a:t>and</a:t>
            </a:r>
            <a:r>
              <a:rPr lang="bg-BG" b="1" dirty="0" smtClean="0"/>
              <a:t> </a:t>
            </a:r>
            <a:r>
              <a:rPr lang="bg-BG" b="1" dirty="0" err="1" smtClean="0"/>
              <a:t>independent</a:t>
            </a:r>
            <a:r>
              <a:rPr lang="bg-BG" b="1" dirty="0" smtClean="0"/>
              <a:t> </a:t>
            </a:r>
            <a:r>
              <a:rPr lang="bg-BG" b="1" dirty="0" err="1" smtClean="0"/>
              <a:t>expert</a:t>
            </a:r>
            <a:r>
              <a:rPr lang="bg-BG" b="1" dirty="0" smtClean="0"/>
              <a:t> </a:t>
            </a:r>
            <a:r>
              <a:rPr lang="bg-BG" b="1" dirty="0" err="1" smtClean="0"/>
              <a:t>evaluators</a:t>
            </a:r>
            <a:r>
              <a:rPr lang="en-US" dirty="0"/>
              <a:t> </a:t>
            </a:r>
            <a:r>
              <a:rPr lang="en-US" dirty="0" smtClean="0"/>
              <a:t>-selected by competition 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dirty="0" err="1"/>
              <a:t>A</a:t>
            </a:r>
            <a:r>
              <a:rPr lang="bg-BG" dirty="0" err="1" smtClean="0"/>
              <a:t>rbitration</a:t>
            </a:r>
            <a:r>
              <a:rPr lang="en-US" dirty="0" smtClean="0"/>
              <a:t> – when scores differ</a:t>
            </a:r>
            <a:r>
              <a:rPr lang="bg-BG" dirty="0" smtClean="0"/>
              <a:t> </a:t>
            </a:r>
            <a:r>
              <a:rPr lang="bg-BG" dirty="0" err="1"/>
              <a:t>more</a:t>
            </a:r>
            <a:r>
              <a:rPr lang="bg-BG" dirty="0"/>
              <a:t> </a:t>
            </a:r>
            <a:r>
              <a:rPr lang="bg-BG" dirty="0" err="1"/>
              <a:t>than</a:t>
            </a:r>
            <a:r>
              <a:rPr lang="bg-BG" dirty="0"/>
              <a:t> 30% </a:t>
            </a:r>
            <a:r>
              <a:rPr lang="bg-BG" dirty="0" err="1"/>
              <a:t>of</a:t>
            </a:r>
            <a:r>
              <a:rPr lang="bg-BG" dirty="0"/>
              <a:t> </a:t>
            </a:r>
            <a:r>
              <a:rPr lang="bg-BG" dirty="0" err="1"/>
              <a:t>the</a:t>
            </a:r>
            <a:r>
              <a:rPr lang="bg-BG" dirty="0"/>
              <a:t> </a:t>
            </a:r>
            <a:r>
              <a:rPr lang="bg-BG" dirty="0" err="1"/>
              <a:t>higher</a:t>
            </a:r>
            <a:r>
              <a:rPr lang="bg-BG" dirty="0"/>
              <a:t> </a:t>
            </a:r>
            <a:r>
              <a:rPr lang="bg-BG" dirty="0" err="1"/>
              <a:t>score</a:t>
            </a:r>
            <a:r>
              <a:rPr lang="bg-BG" dirty="0"/>
              <a:t>, </a:t>
            </a:r>
            <a:r>
              <a:rPr lang="bg-BG" dirty="0" smtClean="0"/>
              <a:t>a</a:t>
            </a:r>
            <a:r>
              <a:rPr lang="en-US" dirty="0" err="1" smtClean="0"/>
              <a:t>nd</a:t>
            </a:r>
            <a:r>
              <a:rPr lang="bg-BG" dirty="0" smtClean="0"/>
              <a:t> </a:t>
            </a:r>
            <a:r>
              <a:rPr lang="bg-BG" dirty="0" err="1"/>
              <a:t>the</a:t>
            </a:r>
            <a:r>
              <a:rPr lang="bg-BG" dirty="0"/>
              <a:t> </a:t>
            </a:r>
            <a:r>
              <a:rPr lang="bg-BG" dirty="0" err="1"/>
              <a:t>higher</a:t>
            </a:r>
            <a:r>
              <a:rPr lang="bg-BG" dirty="0"/>
              <a:t> </a:t>
            </a:r>
            <a:r>
              <a:rPr lang="bg-BG" dirty="0" err="1"/>
              <a:t>score</a:t>
            </a:r>
            <a:r>
              <a:rPr lang="bg-BG" dirty="0"/>
              <a:t> </a:t>
            </a:r>
            <a:r>
              <a:rPr lang="bg-BG" dirty="0" err="1"/>
              <a:t>exceeds</a:t>
            </a:r>
            <a:r>
              <a:rPr lang="bg-BG" dirty="0"/>
              <a:t> </a:t>
            </a:r>
            <a:r>
              <a:rPr lang="bg-BG" dirty="0" err="1"/>
              <a:t>the</a:t>
            </a:r>
            <a:r>
              <a:rPr lang="bg-BG" dirty="0"/>
              <a:t> </a:t>
            </a:r>
            <a:r>
              <a:rPr lang="bg-BG" dirty="0" err="1"/>
              <a:t>minimum</a:t>
            </a:r>
            <a:r>
              <a:rPr lang="bg-BG" dirty="0"/>
              <a:t> </a:t>
            </a:r>
            <a:r>
              <a:rPr lang="en-GB" dirty="0" smtClean="0"/>
              <a:t>threshold</a:t>
            </a:r>
            <a:r>
              <a:rPr lang="bg-BG" dirty="0" smtClean="0"/>
              <a:t> </a:t>
            </a:r>
            <a:r>
              <a:rPr lang="bg-BG" dirty="0" err="1" smtClean="0"/>
              <a:t>in</a:t>
            </a:r>
            <a:r>
              <a:rPr lang="bg-BG" dirty="0" smtClean="0"/>
              <a:t> </a:t>
            </a:r>
            <a:r>
              <a:rPr lang="bg-BG" dirty="0" err="1" smtClean="0"/>
              <a:t>ranking</a:t>
            </a:r>
            <a:r>
              <a:rPr lang="en-US" dirty="0"/>
              <a:t> </a:t>
            </a:r>
            <a:r>
              <a:rPr lang="en-GB" dirty="0" smtClean="0"/>
              <a:t>(30 </a:t>
            </a:r>
            <a:r>
              <a:rPr lang="en-GB" dirty="0"/>
              <a:t>points</a:t>
            </a:r>
            <a:r>
              <a:rPr lang="en-GB" dirty="0" smtClean="0"/>
              <a:t>). </a:t>
            </a:r>
            <a:endParaRPr lang="en-GB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bg-BG" dirty="0" err="1" smtClean="0"/>
              <a:t>The</a:t>
            </a:r>
            <a:r>
              <a:rPr lang="bg-BG" dirty="0" smtClean="0"/>
              <a:t> </a:t>
            </a:r>
            <a:r>
              <a:rPr lang="bg-BG" dirty="0" err="1"/>
              <a:t>final</a:t>
            </a:r>
            <a:r>
              <a:rPr lang="bg-BG" dirty="0"/>
              <a:t> </a:t>
            </a:r>
            <a:r>
              <a:rPr lang="bg-BG" dirty="0" err="1"/>
              <a:t>proposal</a:t>
            </a:r>
            <a:r>
              <a:rPr lang="bg-BG" dirty="0"/>
              <a:t> </a:t>
            </a:r>
            <a:r>
              <a:rPr lang="bg-BG" dirty="0" err="1"/>
              <a:t>score</a:t>
            </a:r>
            <a:r>
              <a:rPr lang="bg-BG" dirty="0"/>
              <a:t> </a:t>
            </a:r>
            <a:r>
              <a:rPr lang="bg-BG" dirty="0" err="1"/>
              <a:t>shall</a:t>
            </a:r>
            <a:r>
              <a:rPr lang="bg-BG" dirty="0"/>
              <a:t> </a:t>
            </a:r>
            <a:r>
              <a:rPr lang="bg-BG" dirty="0" err="1"/>
              <a:t>be</a:t>
            </a:r>
            <a:r>
              <a:rPr lang="bg-BG" dirty="0"/>
              <a:t> </a:t>
            </a:r>
            <a:r>
              <a:rPr lang="bg-BG" dirty="0" err="1"/>
              <a:t>the</a:t>
            </a:r>
            <a:r>
              <a:rPr lang="bg-BG" dirty="0"/>
              <a:t> </a:t>
            </a:r>
            <a:r>
              <a:rPr lang="bg-BG" dirty="0" err="1"/>
              <a:t>average</a:t>
            </a:r>
            <a:r>
              <a:rPr lang="bg-BG" dirty="0"/>
              <a:t> </a:t>
            </a:r>
            <a:r>
              <a:rPr lang="bg-BG" dirty="0" err="1"/>
              <a:t>of</a:t>
            </a:r>
            <a:r>
              <a:rPr lang="bg-BG" dirty="0"/>
              <a:t> </a:t>
            </a:r>
            <a:r>
              <a:rPr lang="bg-BG" dirty="0" err="1"/>
              <a:t>the</a:t>
            </a:r>
            <a:r>
              <a:rPr lang="bg-BG" dirty="0"/>
              <a:t> </a:t>
            </a:r>
            <a:r>
              <a:rPr lang="bg-BG" dirty="0" err="1"/>
              <a:t>two</a:t>
            </a:r>
            <a:r>
              <a:rPr lang="bg-BG" dirty="0"/>
              <a:t> </a:t>
            </a:r>
            <a:r>
              <a:rPr lang="bg-BG" dirty="0" err="1"/>
              <a:t>closest</a:t>
            </a:r>
            <a:r>
              <a:rPr lang="bg-BG" dirty="0"/>
              <a:t> </a:t>
            </a:r>
            <a:r>
              <a:rPr lang="bg-BG" dirty="0" err="1"/>
              <a:t>scores</a:t>
            </a:r>
            <a:r>
              <a:rPr lang="bg-BG" dirty="0" smtClean="0"/>
              <a:t>.</a:t>
            </a:r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b="1" dirty="0" smtClean="0"/>
              <a:t>2. The Project </a:t>
            </a:r>
            <a:r>
              <a:rPr lang="bg-BG" b="1" dirty="0" err="1" smtClean="0"/>
              <a:t>Selection</a:t>
            </a:r>
            <a:r>
              <a:rPr lang="bg-BG" b="1" dirty="0" smtClean="0"/>
              <a:t> </a:t>
            </a:r>
            <a:r>
              <a:rPr lang="bg-BG" b="1" dirty="0" err="1" smtClean="0"/>
              <a:t>Committee</a:t>
            </a:r>
            <a:r>
              <a:rPr lang="en-US" b="1" dirty="0" smtClean="0"/>
              <a:t>, PCS (5 experienced media experts)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PSC reviews ranking of evaluators and has a final decision on </a:t>
            </a:r>
            <a:r>
              <a:rPr lang="bg-BG" dirty="0" err="1" smtClean="0"/>
              <a:t>support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bg-BG" dirty="0" err="1" smtClean="0"/>
              <a:t>initiatives</a:t>
            </a:r>
            <a:r>
              <a:rPr lang="bg-BG" dirty="0" smtClean="0"/>
              <a:t> </a:t>
            </a:r>
            <a:r>
              <a:rPr lang="bg-BG" dirty="0" err="1" smtClean="0"/>
              <a:t>and</a:t>
            </a:r>
            <a:r>
              <a:rPr lang="en-US" dirty="0" smtClean="0"/>
              <a:t> </a:t>
            </a:r>
            <a:r>
              <a:rPr lang="bg-BG" dirty="0" err="1" smtClean="0"/>
              <a:t>reserves</a:t>
            </a:r>
            <a:endParaRPr lang="en-US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The PSC could propose </a:t>
            </a:r>
            <a:r>
              <a:rPr lang="bg-BG" dirty="0" err="1" smtClean="0"/>
              <a:t>change</a:t>
            </a:r>
            <a:r>
              <a:rPr lang="en-US" dirty="0" smtClean="0"/>
              <a:t>s</a:t>
            </a:r>
            <a:r>
              <a:rPr lang="bg-BG" dirty="0" smtClean="0"/>
              <a:t> </a:t>
            </a:r>
            <a:r>
              <a:rPr lang="bg-BG" dirty="0" err="1" smtClean="0"/>
              <a:t>in</a:t>
            </a:r>
            <a:r>
              <a:rPr lang="bg-BG" dirty="0" smtClean="0"/>
              <a:t> </a:t>
            </a:r>
            <a:r>
              <a:rPr lang="en-US" dirty="0" smtClean="0"/>
              <a:t>the </a:t>
            </a:r>
            <a:r>
              <a:rPr lang="bg-BG" dirty="0" err="1" smtClean="0"/>
              <a:t>ranking</a:t>
            </a:r>
            <a:r>
              <a:rPr lang="bg-BG" dirty="0" smtClean="0"/>
              <a:t> </a:t>
            </a:r>
            <a:r>
              <a:rPr lang="bg-BG" dirty="0" err="1" smtClean="0"/>
              <a:t>by</a:t>
            </a:r>
            <a:r>
              <a:rPr lang="en-US" dirty="0" smtClean="0"/>
              <a:t> justification and </a:t>
            </a:r>
            <a:r>
              <a:rPr lang="bg-BG" dirty="0" err="1" smtClean="0"/>
              <a:t>in</a:t>
            </a:r>
            <a:r>
              <a:rPr lang="bg-BG" dirty="0" smtClean="0"/>
              <a:t> </a:t>
            </a:r>
            <a:r>
              <a:rPr lang="bg-BG" dirty="0" err="1" smtClean="0"/>
              <a:t>cases</a:t>
            </a:r>
            <a:r>
              <a:rPr lang="bg-BG" dirty="0" smtClean="0"/>
              <a:t> </a:t>
            </a:r>
            <a:r>
              <a:rPr lang="bg-BG" dirty="0" err="1" smtClean="0"/>
              <a:t>relat</a:t>
            </a:r>
            <a:r>
              <a:rPr lang="en-US" dirty="0" err="1" smtClean="0"/>
              <a:t>ed</a:t>
            </a:r>
            <a:r>
              <a:rPr lang="bg-BG" dirty="0" smtClean="0"/>
              <a:t> </a:t>
            </a:r>
            <a:r>
              <a:rPr lang="bg-BG" dirty="0" err="1" smtClean="0"/>
              <a:t>to</a:t>
            </a:r>
            <a:r>
              <a:rPr lang="bg-BG" dirty="0" smtClean="0"/>
              <a:t> </a:t>
            </a:r>
            <a:r>
              <a:rPr lang="bg-BG" dirty="0" err="1" smtClean="0"/>
              <a:t>achievement</a:t>
            </a:r>
            <a:r>
              <a:rPr lang="bg-BG" dirty="0" smtClean="0"/>
              <a:t> </a:t>
            </a:r>
            <a:r>
              <a:rPr lang="bg-BG" dirty="0" err="1" smtClean="0"/>
              <a:t>of</a:t>
            </a:r>
            <a:r>
              <a:rPr lang="bg-BG" dirty="0" smtClean="0"/>
              <a:t> </a:t>
            </a:r>
            <a:r>
              <a:rPr lang="ru-RU" dirty="0" err="1" smtClean="0"/>
              <a:t>objectives</a:t>
            </a:r>
            <a:r>
              <a:rPr lang="ru-RU" dirty="0" smtClean="0"/>
              <a:t>, </a:t>
            </a:r>
            <a:r>
              <a:rPr lang="bg-BG" dirty="0" err="1" smtClean="0"/>
              <a:t>priorities</a:t>
            </a:r>
            <a:r>
              <a:rPr lang="bg-BG" dirty="0" smtClean="0"/>
              <a:t> </a:t>
            </a:r>
            <a:r>
              <a:rPr lang="bg-BG" dirty="0" err="1" smtClean="0"/>
              <a:t>and</a:t>
            </a:r>
            <a:r>
              <a:rPr lang="bg-BG" dirty="0" smtClean="0"/>
              <a:t> </a:t>
            </a:r>
            <a:r>
              <a:rPr lang="bg-BG" dirty="0" err="1" smtClean="0"/>
              <a:t>indicators</a:t>
            </a:r>
            <a:endParaRPr lang="bg-BG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989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2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When may financial </a:t>
            </a:r>
            <a:r>
              <a:rPr lang="en-US" sz="3200" dirty="0"/>
              <a:t>support </a:t>
            </a:r>
            <a:r>
              <a:rPr lang="en-US" sz="3200" dirty="0" smtClean="0"/>
              <a:t>not be awarded?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3030"/>
            <a:ext cx="10515600" cy="479393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sz="3400" dirty="0" err="1"/>
              <a:t>I</a:t>
            </a:r>
            <a:r>
              <a:rPr lang="bg-BG" sz="3400" dirty="0" err="1" smtClean="0"/>
              <a:t>rregularities</a:t>
            </a:r>
            <a:r>
              <a:rPr lang="bg-BG" sz="3400" dirty="0" smtClean="0"/>
              <a:t> </a:t>
            </a:r>
            <a:r>
              <a:rPr lang="bg-BG" sz="3400" dirty="0" err="1"/>
              <a:t>in</a:t>
            </a:r>
            <a:r>
              <a:rPr lang="bg-BG" sz="3400" dirty="0"/>
              <a:t> </a:t>
            </a:r>
            <a:r>
              <a:rPr lang="bg-BG" sz="3400" dirty="0" err="1"/>
              <a:t>the</a:t>
            </a:r>
            <a:r>
              <a:rPr lang="bg-BG" sz="3400" dirty="0"/>
              <a:t> </a:t>
            </a:r>
            <a:r>
              <a:rPr lang="bg-BG" sz="3400" dirty="0" err="1"/>
              <a:t>submission</a:t>
            </a:r>
            <a:r>
              <a:rPr lang="bg-BG" sz="3400" dirty="0"/>
              <a:t> </a:t>
            </a:r>
            <a:r>
              <a:rPr lang="bg-BG" sz="3400" dirty="0" err="1"/>
              <a:t>process</a:t>
            </a:r>
            <a:endParaRPr lang="en-US" sz="3400" dirty="0"/>
          </a:p>
          <a:p>
            <a:pPr>
              <a:lnSpc>
                <a:spcPct val="120000"/>
              </a:lnSpc>
            </a:pPr>
            <a:r>
              <a:rPr lang="en-GB" sz="3400" dirty="0" smtClean="0"/>
              <a:t>When the </a:t>
            </a:r>
            <a:r>
              <a:rPr lang="bg-BG" sz="3400" dirty="0" err="1" smtClean="0"/>
              <a:t>applicant</a:t>
            </a:r>
            <a:r>
              <a:rPr lang="bg-BG" sz="3400" dirty="0" smtClean="0"/>
              <a:t> d</a:t>
            </a:r>
            <a:r>
              <a:rPr lang="en-US" sz="3400" dirty="0" smtClean="0"/>
              <a:t>is</a:t>
            </a:r>
            <a:r>
              <a:rPr lang="bg-BG" sz="3400" dirty="0" err="1" smtClean="0"/>
              <a:t>respect</a:t>
            </a:r>
            <a:r>
              <a:rPr lang="en-US" sz="3400" dirty="0" smtClean="0"/>
              <a:t>s </a:t>
            </a:r>
            <a:r>
              <a:rPr lang="bg-BG" sz="3400" dirty="0" smtClean="0"/>
              <a:t>EU </a:t>
            </a:r>
            <a:r>
              <a:rPr lang="bg-BG" sz="3400" dirty="0" err="1"/>
              <a:t>values</a:t>
            </a:r>
            <a:r>
              <a:rPr lang="en-GB" sz="3400" dirty="0"/>
              <a:t>, spreads disinformation, uses hate speech, or </a:t>
            </a:r>
            <a:r>
              <a:rPr lang="en-GB" sz="3400" dirty="0" smtClean="0"/>
              <a:t>discriminates </a:t>
            </a:r>
            <a:r>
              <a:rPr lang="en-GB" sz="3400" dirty="0"/>
              <a:t>marginalized and </a:t>
            </a:r>
            <a:r>
              <a:rPr lang="en-GB" sz="3400" dirty="0" smtClean="0"/>
              <a:t>vulnerable communities</a:t>
            </a:r>
          </a:p>
          <a:p>
            <a:pPr>
              <a:lnSpc>
                <a:spcPct val="120000"/>
              </a:lnSpc>
            </a:pPr>
            <a:r>
              <a:rPr lang="en-US" sz="3400" dirty="0" smtClean="0"/>
              <a:t>T</a:t>
            </a:r>
            <a:r>
              <a:rPr lang="bg-BG" sz="3400" dirty="0" err="1" smtClean="0"/>
              <a:t>he</a:t>
            </a:r>
            <a:r>
              <a:rPr lang="bg-BG" sz="3400" dirty="0" smtClean="0"/>
              <a:t> </a:t>
            </a:r>
            <a:r>
              <a:rPr lang="bg-BG" sz="3400" dirty="0" err="1"/>
              <a:t>content</a:t>
            </a:r>
            <a:r>
              <a:rPr lang="bg-BG" sz="3400" dirty="0"/>
              <a:t> </a:t>
            </a:r>
            <a:r>
              <a:rPr lang="bg-BG" sz="3400" dirty="0" err="1"/>
              <a:t>of</a:t>
            </a:r>
            <a:r>
              <a:rPr lang="bg-BG" sz="3400" dirty="0"/>
              <a:t> a </a:t>
            </a:r>
            <a:r>
              <a:rPr lang="bg-BG" sz="3400" dirty="0" err="1"/>
              <a:t>proposal</a:t>
            </a:r>
            <a:r>
              <a:rPr lang="bg-BG" sz="3400" dirty="0"/>
              <a:t> </a:t>
            </a:r>
            <a:r>
              <a:rPr lang="bg-BG" sz="3400" dirty="0" err="1"/>
              <a:t>or</a:t>
            </a:r>
            <a:r>
              <a:rPr lang="bg-BG" sz="3400" dirty="0"/>
              <a:t> </a:t>
            </a:r>
            <a:r>
              <a:rPr lang="bg-BG" sz="3400" dirty="0" err="1"/>
              <a:t>parts</a:t>
            </a:r>
            <a:r>
              <a:rPr lang="bg-BG" sz="3400" dirty="0"/>
              <a:t> </a:t>
            </a:r>
            <a:r>
              <a:rPr lang="bg-BG" sz="3400" dirty="0" err="1"/>
              <a:t>of</a:t>
            </a:r>
            <a:r>
              <a:rPr lang="en-US" sz="3400" dirty="0"/>
              <a:t> it</a:t>
            </a:r>
            <a:r>
              <a:rPr lang="bg-BG" sz="3400" dirty="0"/>
              <a:t> </a:t>
            </a:r>
            <a:r>
              <a:rPr lang="bg-BG" sz="3400" dirty="0" err="1"/>
              <a:t>are</a:t>
            </a:r>
            <a:r>
              <a:rPr lang="bg-BG" sz="3400" dirty="0"/>
              <a:t> </a:t>
            </a:r>
            <a:r>
              <a:rPr lang="bg-BG" sz="3400" dirty="0" err="1"/>
              <a:t>found</a:t>
            </a:r>
            <a:r>
              <a:rPr lang="bg-BG" sz="3400" dirty="0"/>
              <a:t> </a:t>
            </a:r>
            <a:r>
              <a:rPr lang="bg-BG" sz="3400" dirty="0" err="1"/>
              <a:t>to</a:t>
            </a:r>
            <a:r>
              <a:rPr lang="bg-BG" sz="3400" dirty="0"/>
              <a:t> </a:t>
            </a:r>
            <a:r>
              <a:rPr lang="bg-BG" sz="3400" dirty="0" err="1"/>
              <a:t>be</a:t>
            </a:r>
            <a:r>
              <a:rPr lang="bg-BG" sz="3400" dirty="0"/>
              <a:t> </a:t>
            </a:r>
            <a:r>
              <a:rPr lang="bg-BG" sz="3400" dirty="0" err="1"/>
              <a:t>identical</a:t>
            </a:r>
            <a:r>
              <a:rPr lang="bg-BG" sz="3400" dirty="0"/>
              <a:t> </a:t>
            </a:r>
            <a:r>
              <a:rPr lang="bg-BG" sz="3400" dirty="0" err="1"/>
              <a:t>to</a:t>
            </a:r>
            <a:r>
              <a:rPr lang="bg-BG" sz="3400" dirty="0"/>
              <a:t> </a:t>
            </a:r>
            <a:r>
              <a:rPr lang="bg-BG" sz="3400" dirty="0" err="1"/>
              <a:t>other</a:t>
            </a:r>
            <a:r>
              <a:rPr lang="bg-BG" sz="3400" dirty="0"/>
              <a:t> </a:t>
            </a:r>
            <a:r>
              <a:rPr lang="bg-BG" sz="3400" dirty="0" err="1"/>
              <a:t>proposal</a:t>
            </a:r>
            <a:r>
              <a:rPr lang="bg-BG" sz="3400" dirty="0"/>
              <a:t>(s) </a:t>
            </a:r>
            <a:endParaRPr lang="en-US" sz="3400" dirty="0"/>
          </a:p>
          <a:p>
            <a:pPr>
              <a:lnSpc>
                <a:spcPct val="120000"/>
              </a:lnSpc>
            </a:pPr>
            <a:r>
              <a:rPr lang="en-US" sz="3400" dirty="0"/>
              <a:t>D</a:t>
            </a:r>
            <a:r>
              <a:rPr lang="bg-BG" sz="3400" dirty="0" err="1" smtClean="0"/>
              <a:t>iscrepancy</a:t>
            </a:r>
            <a:r>
              <a:rPr lang="bg-BG" sz="3400" dirty="0" smtClean="0"/>
              <a:t> </a:t>
            </a:r>
            <a:r>
              <a:rPr lang="bg-BG" sz="3400" dirty="0" err="1"/>
              <a:t>between</a:t>
            </a:r>
            <a:r>
              <a:rPr lang="bg-BG" sz="3400" dirty="0"/>
              <a:t> </a:t>
            </a:r>
            <a:r>
              <a:rPr lang="bg-BG" sz="3400" dirty="0" err="1" smtClean="0"/>
              <a:t>proposal</a:t>
            </a:r>
            <a:r>
              <a:rPr lang="bg-BG" sz="3400" dirty="0" smtClean="0"/>
              <a:t> </a:t>
            </a:r>
            <a:r>
              <a:rPr lang="bg-BG" sz="3400" dirty="0" err="1" smtClean="0"/>
              <a:t>and</a:t>
            </a:r>
            <a:r>
              <a:rPr lang="bg-BG" sz="3400" dirty="0" smtClean="0"/>
              <a:t> </a:t>
            </a:r>
            <a:r>
              <a:rPr lang="bg-BG" sz="3400" dirty="0" err="1"/>
              <a:t>Application</a:t>
            </a:r>
            <a:r>
              <a:rPr lang="bg-BG" sz="3400" dirty="0"/>
              <a:t> </a:t>
            </a:r>
            <a:r>
              <a:rPr lang="bg-BG" sz="3400" dirty="0" err="1"/>
              <a:t>Guidelines</a:t>
            </a:r>
            <a:endParaRPr lang="en-US" sz="3400" dirty="0"/>
          </a:p>
          <a:p>
            <a:pPr>
              <a:lnSpc>
                <a:spcPct val="120000"/>
              </a:lnSpc>
            </a:pPr>
            <a:r>
              <a:rPr lang="en-US" sz="3400" dirty="0" err="1"/>
              <a:t>S</a:t>
            </a:r>
            <a:r>
              <a:rPr lang="bg-BG" sz="3400" dirty="0" err="1" smtClean="0"/>
              <a:t>uspicions</a:t>
            </a:r>
            <a:r>
              <a:rPr lang="bg-BG" sz="3400" dirty="0" smtClean="0"/>
              <a:t> </a:t>
            </a:r>
            <a:r>
              <a:rPr lang="bg-BG" sz="3400" dirty="0" err="1"/>
              <a:t>of</a:t>
            </a:r>
            <a:r>
              <a:rPr lang="bg-BG" sz="3400" dirty="0"/>
              <a:t> </a:t>
            </a:r>
            <a:r>
              <a:rPr lang="bg-BG" sz="3400" dirty="0" err="1"/>
              <a:t>double</a:t>
            </a:r>
            <a:r>
              <a:rPr lang="bg-BG" sz="3400" dirty="0"/>
              <a:t> </a:t>
            </a:r>
            <a:r>
              <a:rPr lang="bg-BG" sz="3400" dirty="0" err="1"/>
              <a:t>funding</a:t>
            </a:r>
            <a:r>
              <a:rPr lang="bg-BG" sz="3400" dirty="0"/>
              <a:t> </a:t>
            </a:r>
            <a:r>
              <a:rPr lang="bg-BG" sz="3400" dirty="0" err="1"/>
              <a:t>of</a:t>
            </a:r>
            <a:r>
              <a:rPr lang="bg-BG" sz="3400" dirty="0"/>
              <a:t> </a:t>
            </a:r>
            <a:r>
              <a:rPr lang="bg-BG" sz="3400" dirty="0" err="1"/>
              <a:t>the</a:t>
            </a:r>
            <a:r>
              <a:rPr lang="bg-BG" sz="3400" dirty="0"/>
              <a:t> </a:t>
            </a:r>
            <a:r>
              <a:rPr lang="bg-BG" sz="3400" dirty="0" err="1" smtClean="0"/>
              <a:t>propos</a:t>
            </a:r>
            <a:r>
              <a:rPr lang="en-US" sz="3400" dirty="0" smtClean="0"/>
              <a:t>al</a:t>
            </a:r>
            <a:r>
              <a:rPr lang="bg-BG" sz="3400" dirty="0" smtClean="0"/>
              <a:t> </a:t>
            </a:r>
            <a:r>
              <a:rPr lang="bg-BG" sz="3400" dirty="0" err="1"/>
              <a:t>or</a:t>
            </a:r>
            <a:r>
              <a:rPr lang="bg-BG" sz="3400" dirty="0"/>
              <a:t> </a:t>
            </a:r>
            <a:r>
              <a:rPr lang="en-US" sz="3400" dirty="0" smtClean="0"/>
              <a:t>of </a:t>
            </a:r>
            <a:r>
              <a:rPr lang="bg-BG" sz="3400" dirty="0" err="1" smtClean="0"/>
              <a:t>certain</a:t>
            </a:r>
            <a:r>
              <a:rPr lang="bg-BG" sz="3400" dirty="0" smtClean="0"/>
              <a:t> </a:t>
            </a:r>
            <a:r>
              <a:rPr lang="bg-BG" sz="3400" dirty="0" err="1"/>
              <a:t>activities</a:t>
            </a:r>
            <a:r>
              <a:rPr lang="bg-BG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44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44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Final Results and Communications with Applicants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94460"/>
            <a:ext cx="5181600" cy="47825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x-none" b="1" u="sng" dirty="0" smtClean="0"/>
              <a:t>Informing applicants of results</a:t>
            </a:r>
            <a:r>
              <a:rPr lang="x-none" b="1" dirty="0" smtClean="0"/>
              <a:t> </a:t>
            </a:r>
            <a:endParaRPr lang="en-US" b="1" dirty="0" smtClean="0"/>
          </a:p>
          <a:p>
            <a:r>
              <a:rPr lang="en-GB" dirty="0" smtClean="0"/>
              <a:t>All applicants are informed of PSC decision which is final and not subject to appeal. </a:t>
            </a:r>
            <a:endParaRPr lang="en-US" dirty="0" smtClean="0"/>
          </a:p>
          <a:p>
            <a:r>
              <a:rPr lang="en-GB" dirty="0" smtClean="0"/>
              <a:t>Successful</a:t>
            </a:r>
            <a:r>
              <a:rPr lang="bg-BG" b="1" dirty="0" smtClean="0"/>
              <a:t> </a:t>
            </a:r>
            <a:r>
              <a:rPr lang="bg-BG" dirty="0" err="1" smtClean="0"/>
              <a:t>applicants</a:t>
            </a:r>
            <a:r>
              <a:rPr lang="bg-BG" dirty="0" smtClean="0"/>
              <a:t> </a:t>
            </a:r>
            <a:r>
              <a:rPr lang="bg-BG" dirty="0" err="1" smtClean="0"/>
              <a:t>will</a:t>
            </a:r>
            <a:r>
              <a:rPr lang="bg-BG" dirty="0" smtClean="0"/>
              <a:t> </a:t>
            </a:r>
            <a:r>
              <a:rPr lang="bg-BG" dirty="0" err="1" smtClean="0"/>
              <a:t>submit</a:t>
            </a:r>
            <a:r>
              <a:rPr lang="bg-BG" dirty="0" smtClean="0"/>
              <a:t> </a:t>
            </a:r>
            <a:r>
              <a:rPr lang="bg-BG" dirty="0" err="1" smtClean="0"/>
              <a:t>contract</a:t>
            </a:r>
            <a:r>
              <a:rPr lang="bg-BG" dirty="0" smtClean="0"/>
              <a:t> </a:t>
            </a:r>
            <a:r>
              <a:rPr lang="bg-BG" dirty="0" err="1" smtClean="0"/>
              <a:t>documents</a:t>
            </a:r>
            <a:r>
              <a:rPr lang="bg-BG" dirty="0" smtClean="0"/>
              <a:t> </a:t>
            </a:r>
            <a:r>
              <a:rPr lang="bg-BG" dirty="0" err="1" smtClean="0"/>
              <a:t>by</a:t>
            </a:r>
            <a:r>
              <a:rPr lang="bg-BG" dirty="0" smtClean="0"/>
              <a:t> </a:t>
            </a:r>
            <a:r>
              <a:rPr lang="bg-BG" dirty="0" err="1" smtClean="0"/>
              <a:t>email</a:t>
            </a:r>
            <a:r>
              <a:rPr lang="bg-BG" dirty="0" smtClean="0"/>
              <a:t> </a:t>
            </a:r>
            <a:r>
              <a:rPr lang="bg-BG" dirty="0" err="1" smtClean="0"/>
              <a:t>and</a:t>
            </a:r>
            <a:r>
              <a:rPr lang="bg-BG" dirty="0" smtClean="0"/>
              <a:t>/</a:t>
            </a:r>
            <a:r>
              <a:rPr lang="bg-BG" dirty="0" err="1" smtClean="0"/>
              <a:t>or</a:t>
            </a:r>
            <a:r>
              <a:rPr lang="bg-BG" dirty="0" smtClean="0"/>
              <a:t> </a:t>
            </a:r>
            <a:r>
              <a:rPr lang="en-US" dirty="0" smtClean="0"/>
              <a:t>by a comment in the </a:t>
            </a:r>
            <a:r>
              <a:rPr lang="bg-BG" dirty="0" smtClean="0"/>
              <a:t>ESPP. </a:t>
            </a:r>
            <a:r>
              <a:rPr lang="en-US" dirty="0" smtClean="0"/>
              <a:t>OSIS</a:t>
            </a:r>
            <a:r>
              <a:rPr lang="bg-BG" dirty="0" smtClean="0"/>
              <a:t> </a:t>
            </a:r>
            <a:r>
              <a:rPr lang="bg-BG" dirty="0" err="1" smtClean="0"/>
              <a:t>publish</a:t>
            </a:r>
            <a:r>
              <a:rPr lang="en-US" dirty="0" err="1" smtClean="0"/>
              <a:t>es</a:t>
            </a:r>
            <a:r>
              <a:rPr lang="bg-BG" dirty="0" smtClean="0"/>
              <a:t> a </a:t>
            </a:r>
            <a:r>
              <a:rPr lang="bg-BG" dirty="0" err="1" smtClean="0"/>
              <a:t>list</a:t>
            </a:r>
            <a:r>
              <a:rPr lang="bg-BG" dirty="0" smtClean="0"/>
              <a:t> o</a:t>
            </a:r>
            <a:r>
              <a:rPr lang="en-US" dirty="0" smtClean="0"/>
              <a:t>f </a:t>
            </a:r>
            <a:r>
              <a:rPr lang="bg-BG" dirty="0" err="1" smtClean="0"/>
              <a:t>contracted</a:t>
            </a:r>
            <a:r>
              <a:rPr lang="bg-BG" dirty="0" smtClean="0"/>
              <a:t> </a:t>
            </a:r>
            <a:r>
              <a:rPr lang="en-US" dirty="0" smtClean="0"/>
              <a:t>entities</a:t>
            </a:r>
            <a:r>
              <a:rPr lang="bg-BG" dirty="0" smtClean="0"/>
              <a:t> </a:t>
            </a:r>
            <a:endParaRPr lang="en-US" dirty="0" smtClean="0"/>
          </a:p>
          <a:p>
            <a:r>
              <a:rPr lang="en-US" dirty="0" smtClean="0"/>
              <a:t>Please, </a:t>
            </a:r>
            <a:r>
              <a:rPr lang="bg-BG" dirty="0" err="1" smtClean="0"/>
              <a:t>check</a:t>
            </a:r>
            <a:r>
              <a:rPr lang="bg-BG" dirty="0" smtClean="0"/>
              <a:t> </a:t>
            </a:r>
            <a:r>
              <a:rPr lang="bg-BG" b="1" dirty="0" smtClean="0"/>
              <a:t>Project </a:t>
            </a:r>
            <a:r>
              <a:rPr lang="bg-BG" b="1" dirty="0" err="1" smtClean="0"/>
              <a:t>web</a:t>
            </a:r>
            <a:r>
              <a:rPr lang="bg-BG" b="1" dirty="0" smtClean="0"/>
              <a:t> </a:t>
            </a:r>
            <a:r>
              <a:rPr lang="en-US" dirty="0" smtClean="0"/>
              <a:t>page (</a:t>
            </a:r>
            <a:r>
              <a:rPr lang="bg-BG" u="sng" dirty="0" smtClean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mediaresilience.osis.bg</a:t>
            </a:r>
            <a:r>
              <a:rPr lang="en-US" dirty="0" smtClean="0"/>
              <a:t>) </a:t>
            </a:r>
            <a:r>
              <a:rPr lang="bg-BG" dirty="0" err="1" smtClean="0"/>
              <a:t>regularly</a:t>
            </a:r>
            <a:r>
              <a:rPr lang="bg-BG" dirty="0" smtClean="0"/>
              <a:t> </a:t>
            </a:r>
            <a:r>
              <a:rPr lang="bg-BG" dirty="0" err="1" smtClean="0"/>
              <a:t>for</a:t>
            </a:r>
            <a:r>
              <a:rPr lang="bg-BG" dirty="0" smtClean="0"/>
              <a:t> </a:t>
            </a:r>
            <a:r>
              <a:rPr lang="bg-BG" dirty="0" err="1" smtClean="0"/>
              <a:t>information</a:t>
            </a:r>
            <a:r>
              <a:rPr lang="bg-BG" dirty="0" smtClean="0"/>
              <a:t> </a:t>
            </a:r>
            <a:r>
              <a:rPr lang="bg-BG" dirty="0" err="1" smtClean="0"/>
              <a:t>on</a:t>
            </a:r>
            <a:r>
              <a:rPr lang="en-US" dirty="0" smtClean="0"/>
              <a:t> </a:t>
            </a:r>
            <a:r>
              <a:rPr lang="bg-BG" dirty="0" err="1" smtClean="0"/>
              <a:t>results</a:t>
            </a:r>
            <a:r>
              <a:rPr lang="bg-BG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94460"/>
            <a:ext cx="5181600" cy="47825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x-none" b="1" u="sng" dirty="0" smtClean="0"/>
              <a:t>Questions and answers</a:t>
            </a:r>
            <a:r>
              <a:rPr lang="x-none" b="1" dirty="0" smtClean="0"/>
              <a:t> </a:t>
            </a:r>
            <a:endParaRPr lang="en-US" b="1" dirty="0" smtClean="0"/>
          </a:p>
          <a:p>
            <a:r>
              <a:rPr lang="bg-BG" dirty="0" err="1" smtClean="0"/>
              <a:t>Questions</a:t>
            </a:r>
            <a:r>
              <a:rPr lang="bg-BG" dirty="0" smtClean="0"/>
              <a:t> </a:t>
            </a:r>
            <a:r>
              <a:rPr lang="en-US" dirty="0" smtClean="0"/>
              <a:t>on the application process </a:t>
            </a:r>
            <a:r>
              <a:rPr lang="bg-BG" dirty="0" err="1" smtClean="0"/>
              <a:t>can</a:t>
            </a:r>
            <a:r>
              <a:rPr lang="bg-BG" dirty="0" smtClean="0"/>
              <a:t> </a:t>
            </a:r>
            <a:r>
              <a:rPr lang="bg-BG" dirty="0" err="1" smtClean="0"/>
              <a:t>only</a:t>
            </a:r>
            <a:r>
              <a:rPr lang="bg-BG" dirty="0" smtClean="0"/>
              <a:t> </a:t>
            </a:r>
            <a:r>
              <a:rPr lang="bg-BG" dirty="0" err="1" smtClean="0"/>
              <a:t>be</a:t>
            </a:r>
            <a:r>
              <a:rPr lang="bg-BG" dirty="0" smtClean="0"/>
              <a:t> </a:t>
            </a:r>
            <a:r>
              <a:rPr lang="bg-BG" dirty="0" err="1" smtClean="0"/>
              <a:t>asked</a:t>
            </a:r>
            <a:r>
              <a:rPr lang="bg-BG" dirty="0" smtClean="0"/>
              <a:t> </a:t>
            </a:r>
            <a:r>
              <a:rPr lang="bg-BG" dirty="0" err="1" smtClean="0"/>
              <a:t>by</a:t>
            </a:r>
            <a:r>
              <a:rPr lang="bg-BG" dirty="0" smtClean="0"/>
              <a:t> </a:t>
            </a:r>
            <a:r>
              <a:rPr lang="bg-BG" dirty="0" err="1" smtClean="0"/>
              <a:t>email</a:t>
            </a:r>
            <a:r>
              <a:rPr lang="bg-BG" dirty="0" smtClean="0"/>
              <a:t> </a:t>
            </a:r>
            <a:r>
              <a:rPr lang="bg-BG" dirty="0" err="1" smtClean="0"/>
              <a:t>to</a:t>
            </a:r>
            <a:r>
              <a:rPr lang="bg-BG" dirty="0" smtClean="0"/>
              <a:t> </a:t>
            </a:r>
            <a:r>
              <a:rPr lang="en-US" u="sng" dirty="0" smtClean="0">
                <a:hlinkClick r:id="rId4"/>
              </a:rPr>
              <a:t>mediaresilience@osi.bg</a:t>
            </a:r>
            <a:r>
              <a:rPr lang="en-US" dirty="0" smtClean="0"/>
              <a:t> </a:t>
            </a:r>
            <a:r>
              <a:rPr lang="bg-BG" dirty="0" err="1" smtClean="0"/>
              <a:t>with</a:t>
            </a:r>
            <a:r>
              <a:rPr lang="bg-BG" dirty="0" smtClean="0"/>
              <a:t> </a:t>
            </a:r>
            <a:r>
              <a:rPr lang="bg-BG" dirty="0" err="1" smtClean="0"/>
              <a:t>subject</a:t>
            </a:r>
            <a:r>
              <a:rPr lang="bg-BG" dirty="0" smtClean="0"/>
              <a:t> </a:t>
            </a:r>
            <a:r>
              <a:rPr lang="bg-BG" dirty="0" err="1" smtClean="0"/>
              <a:t>header</a:t>
            </a:r>
            <a:r>
              <a:rPr lang="bg-BG" dirty="0" smtClean="0"/>
              <a:t> "Media </a:t>
            </a:r>
            <a:r>
              <a:rPr lang="bg-BG" dirty="0" err="1" smtClean="0"/>
              <a:t>Resilience</a:t>
            </a:r>
            <a:r>
              <a:rPr lang="bg-BG" dirty="0" smtClean="0"/>
              <a:t> C</a:t>
            </a:r>
            <a:r>
              <a:rPr lang="en-GB" dirty="0" smtClean="0"/>
              <a:t>all</a:t>
            </a:r>
            <a:r>
              <a:rPr lang="bg-BG" dirty="0" smtClean="0"/>
              <a:t> </a:t>
            </a:r>
            <a:r>
              <a:rPr lang="bg-BG" dirty="0" err="1" smtClean="0"/>
              <a:t>Question</a:t>
            </a:r>
            <a:r>
              <a:rPr lang="bg-BG" dirty="0" smtClean="0"/>
              <a:t>". </a:t>
            </a:r>
            <a:endParaRPr lang="en-US" dirty="0" smtClean="0"/>
          </a:p>
          <a:p>
            <a:r>
              <a:rPr lang="bg-BG" dirty="0" err="1" smtClean="0"/>
              <a:t>Questions</a:t>
            </a:r>
            <a:r>
              <a:rPr lang="bg-BG" dirty="0" smtClean="0"/>
              <a:t> </a:t>
            </a:r>
            <a:r>
              <a:rPr lang="bg-BG" dirty="0" err="1" smtClean="0"/>
              <a:t>and</a:t>
            </a:r>
            <a:r>
              <a:rPr lang="bg-BG" dirty="0" smtClean="0"/>
              <a:t> </a:t>
            </a:r>
            <a:r>
              <a:rPr lang="bg-BG" dirty="0" err="1" smtClean="0"/>
              <a:t>answers</a:t>
            </a:r>
            <a:r>
              <a:rPr lang="bg-BG" dirty="0" smtClean="0"/>
              <a:t> </a:t>
            </a:r>
            <a:r>
              <a:rPr lang="en-US" dirty="0" smtClean="0"/>
              <a:t>are</a:t>
            </a:r>
            <a:r>
              <a:rPr lang="bg-BG" dirty="0" smtClean="0"/>
              <a:t> </a:t>
            </a:r>
            <a:r>
              <a:rPr lang="bg-BG" dirty="0" err="1" smtClean="0"/>
              <a:t>published</a:t>
            </a:r>
            <a:r>
              <a:rPr lang="bg-BG" dirty="0" smtClean="0"/>
              <a:t> </a:t>
            </a:r>
            <a:r>
              <a:rPr lang="bg-BG" dirty="0" err="1" smtClean="0"/>
              <a:t>in</a:t>
            </a:r>
            <a:r>
              <a:rPr lang="bg-BG" dirty="0" smtClean="0"/>
              <a:t> a Q&amp;A </a:t>
            </a:r>
            <a:r>
              <a:rPr lang="bg-BG" dirty="0" err="1" smtClean="0"/>
              <a:t>section</a:t>
            </a:r>
            <a:r>
              <a:rPr lang="en-GB" dirty="0" smtClean="0"/>
              <a:t> of the </a:t>
            </a:r>
            <a:r>
              <a:rPr lang="en-GB" u="sng" dirty="0" smtClean="0">
                <a:hlinkClick r:id="rId5"/>
              </a:rPr>
              <a:t>project webpage</a:t>
            </a:r>
            <a:r>
              <a:rPr lang="en-GB" dirty="0" smtClean="0"/>
              <a:t> </a:t>
            </a:r>
            <a:r>
              <a:rPr lang="bg-BG" dirty="0" err="1" smtClean="0"/>
              <a:t>within</a:t>
            </a:r>
            <a:r>
              <a:rPr lang="bg-BG" dirty="0" smtClean="0"/>
              <a:t> 10 </a:t>
            </a:r>
            <a:r>
              <a:rPr lang="bg-BG" dirty="0" err="1" smtClean="0"/>
              <a:t>working</a:t>
            </a:r>
            <a:r>
              <a:rPr lang="bg-BG" dirty="0" smtClean="0"/>
              <a:t> </a:t>
            </a:r>
            <a:r>
              <a:rPr lang="bg-BG" dirty="0" err="1" smtClean="0"/>
              <a:t>days</a:t>
            </a:r>
            <a:r>
              <a:rPr lang="bg-BG" dirty="0" smtClean="0"/>
              <a:t> </a:t>
            </a:r>
            <a:r>
              <a:rPr lang="bg-BG" dirty="0" err="1" smtClean="0"/>
              <a:t>of</a:t>
            </a:r>
            <a:r>
              <a:rPr lang="bg-BG" dirty="0" smtClean="0"/>
              <a:t> </a:t>
            </a:r>
            <a:r>
              <a:rPr lang="bg-BG" dirty="0" err="1" smtClean="0"/>
              <a:t>receipt</a:t>
            </a:r>
            <a:r>
              <a:rPr lang="bg-BG" dirty="0" smtClean="0"/>
              <a:t>. </a:t>
            </a:r>
            <a:r>
              <a:rPr lang="bg-BG" dirty="0" err="1" smtClean="0"/>
              <a:t>Questions</a:t>
            </a:r>
            <a:r>
              <a:rPr lang="en-GB" dirty="0" smtClean="0"/>
              <a:t> asked no later than 21</a:t>
            </a:r>
            <a:r>
              <a:rPr lang="bg-BG" dirty="0" smtClean="0"/>
              <a:t>.03</a:t>
            </a:r>
            <a:r>
              <a:rPr lang="en-GB" dirty="0" smtClean="0"/>
              <a:t>.2025.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68980"/>
            <a:ext cx="10515600" cy="110871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Electronic Submission of Proposals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3339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47368830"/>
              </p:ext>
            </p:extLst>
          </p:nvPr>
        </p:nvGraphicFramePr>
        <p:xfrm>
          <a:off x="1908810" y="582930"/>
          <a:ext cx="9315450" cy="5589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036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Electronic Proposal and Submission System, EPSS </a:t>
            </a:r>
            <a:r>
              <a:rPr lang="en-US" sz="2800" dirty="0"/>
              <a:t>and </a:t>
            </a:r>
            <a:r>
              <a:rPr lang="en-US" sz="2800" dirty="0" smtClean="0"/>
              <a:t>Registration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460"/>
            <a:ext cx="10515600" cy="5109210"/>
          </a:xfrm>
        </p:spPr>
        <p:txBody>
          <a:bodyPr>
            <a:normAutofit/>
          </a:bodyPr>
          <a:lstStyle/>
          <a:p>
            <a:r>
              <a:rPr lang="en-GB" sz="2600" dirty="0" smtClean="0"/>
              <a:t>EPSS </a:t>
            </a:r>
            <a:r>
              <a:rPr lang="en-GB" sz="2600" dirty="0"/>
              <a:t> </a:t>
            </a:r>
            <a:r>
              <a:rPr lang="en-GB" sz="2600" dirty="0" smtClean="0"/>
              <a:t>- a </a:t>
            </a:r>
            <a:r>
              <a:rPr lang="en-GB" sz="2600" dirty="0"/>
              <a:t>platform for submission of proposals and </a:t>
            </a:r>
            <a:r>
              <a:rPr lang="en-GB" sz="2600" dirty="0" smtClean="0"/>
              <a:t>project </a:t>
            </a:r>
            <a:r>
              <a:rPr lang="en-GB" sz="2600" dirty="0"/>
              <a:t>management. </a:t>
            </a:r>
            <a:r>
              <a:rPr lang="en-GB" sz="2600" dirty="0" smtClean="0"/>
              <a:t>It is </a:t>
            </a:r>
            <a:r>
              <a:rPr lang="en-GB" sz="2600" dirty="0"/>
              <a:t>accessed </a:t>
            </a:r>
            <a:r>
              <a:rPr lang="en-GB" sz="2600" dirty="0" smtClean="0"/>
              <a:t>here: </a:t>
            </a:r>
            <a:r>
              <a:rPr lang="en-GB" sz="2600" dirty="0" smtClean="0">
                <a:hlinkClick r:id="rId3"/>
              </a:rPr>
              <a:t>www.mediaresilience.osis.bg</a:t>
            </a:r>
            <a:endParaRPr lang="en-GB" sz="2600" dirty="0"/>
          </a:p>
          <a:p>
            <a:r>
              <a:rPr lang="en-GB" sz="2600" dirty="0" smtClean="0"/>
              <a:t>Applicants </a:t>
            </a:r>
            <a:r>
              <a:rPr lang="en-GB" sz="2600" dirty="0"/>
              <a:t>registers </a:t>
            </a:r>
            <a:r>
              <a:rPr lang="en-GB" sz="2600" dirty="0" smtClean="0"/>
              <a:t>once and 1) apply to register </a:t>
            </a:r>
            <a:r>
              <a:rPr lang="en-GB" sz="2600" dirty="0"/>
              <a:t>2) </a:t>
            </a:r>
            <a:r>
              <a:rPr lang="en-GB" sz="2600" dirty="0" smtClean="0"/>
              <a:t>receive </a:t>
            </a:r>
            <a:r>
              <a:rPr lang="en-GB" sz="2600" dirty="0"/>
              <a:t>a username </a:t>
            </a:r>
            <a:r>
              <a:rPr lang="en-GB" sz="2600" dirty="0" smtClean="0"/>
              <a:t>and </a:t>
            </a:r>
            <a:r>
              <a:rPr lang="en-GB" sz="2600" dirty="0"/>
              <a:t>password link, </a:t>
            </a:r>
            <a:r>
              <a:rPr lang="en-GB" sz="2600" dirty="0" smtClean="0"/>
              <a:t>and account </a:t>
            </a:r>
            <a:r>
              <a:rPr lang="en-GB" sz="2600" dirty="0"/>
              <a:t>activation link.</a:t>
            </a:r>
            <a:endParaRPr lang="en-US" sz="2600" dirty="0"/>
          </a:p>
          <a:p>
            <a:r>
              <a:rPr lang="en-GB" sz="2600" dirty="0" smtClean="0"/>
              <a:t>Fill </a:t>
            </a:r>
            <a:r>
              <a:rPr lang="en-GB" sz="2600" dirty="0" smtClean="0"/>
              <a:t>in </a:t>
            </a:r>
            <a:r>
              <a:rPr lang="en-GB" sz="2600" dirty="0"/>
              <a:t>the registration </a:t>
            </a:r>
            <a:r>
              <a:rPr lang="en-GB" sz="2600" dirty="0" smtClean="0"/>
              <a:t>form. You </a:t>
            </a:r>
            <a:r>
              <a:rPr lang="en-GB" sz="2600" dirty="0"/>
              <a:t>will receive a</a:t>
            </a:r>
            <a:r>
              <a:rPr lang="en-GB" sz="2600" dirty="0" smtClean="0"/>
              <a:t> message: </a:t>
            </a:r>
            <a:r>
              <a:rPr lang="en-GB" sz="2600" i="1" dirty="0" smtClean="0"/>
              <a:t>You </a:t>
            </a:r>
            <a:r>
              <a:rPr lang="en-GB" sz="2600" i="1" dirty="0"/>
              <a:t>have successfully registered with EPSS. F</a:t>
            </a:r>
            <a:r>
              <a:rPr lang="en-GB" sz="2600" i="1" dirty="0" smtClean="0"/>
              <a:t>ollow </a:t>
            </a:r>
            <a:r>
              <a:rPr lang="en-GB" sz="2600" i="1" dirty="0"/>
              <a:t>the </a:t>
            </a:r>
            <a:r>
              <a:rPr lang="en-GB" sz="2600" i="1" dirty="0" smtClean="0"/>
              <a:t>link </a:t>
            </a:r>
            <a:r>
              <a:rPr lang="en-GB" sz="2600" i="1" dirty="0"/>
              <a:t>to activate your </a:t>
            </a:r>
            <a:r>
              <a:rPr lang="en-GB" sz="2600" i="1" dirty="0" smtClean="0"/>
              <a:t>account, enter </a:t>
            </a:r>
            <a:r>
              <a:rPr lang="en-GB" sz="2600" i="1" dirty="0"/>
              <a:t>your password:...Your username is</a:t>
            </a:r>
            <a:r>
              <a:rPr lang="en-GB" sz="2600" i="1" dirty="0" smtClean="0"/>
              <a:t>:...</a:t>
            </a:r>
            <a:endParaRPr lang="en-GB" sz="2600" dirty="0" smtClean="0">
              <a:solidFill>
                <a:srgbClr val="C00000"/>
              </a:solidFill>
            </a:endParaRPr>
          </a:p>
          <a:p>
            <a:r>
              <a:rPr lang="en-GB" sz="2600" dirty="0" smtClean="0">
                <a:solidFill>
                  <a:srgbClr val="C00000"/>
                </a:solidFill>
              </a:rPr>
              <a:t>The </a:t>
            </a:r>
            <a:r>
              <a:rPr lang="en-GB" sz="2600" dirty="0">
                <a:solidFill>
                  <a:srgbClr val="C00000"/>
                </a:solidFill>
              </a:rPr>
              <a:t>link is valid for the next 24 hours</a:t>
            </a:r>
            <a:r>
              <a:rPr lang="en-GB" sz="26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GB" sz="2600" dirty="0"/>
              <a:t>Then visit www.mediaresilience.osis.bg ; Log in from the LOGIN MENU from the home page or the REGISTER in the top right </a:t>
            </a:r>
            <a:r>
              <a:rPr lang="en-GB" sz="2600" dirty="0" smtClean="0"/>
              <a:t>box</a:t>
            </a:r>
            <a:endParaRPr lang="en-GB" sz="2600" dirty="0" smtClean="0">
              <a:solidFill>
                <a:srgbClr val="C00000"/>
              </a:solidFill>
            </a:endParaRPr>
          </a:p>
          <a:p>
            <a:r>
              <a:rPr lang="en-GB" sz="2600" dirty="0" smtClean="0"/>
              <a:t>After logging </a:t>
            </a:r>
            <a:r>
              <a:rPr lang="en-GB" sz="2600" dirty="0"/>
              <a:t>in, you </a:t>
            </a:r>
            <a:r>
              <a:rPr lang="en-GB" sz="2600" dirty="0" smtClean="0"/>
              <a:t>will have </a:t>
            </a:r>
            <a:r>
              <a:rPr lang="en-GB" sz="2600" dirty="0"/>
              <a:t>access to </a:t>
            </a:r>
            <a:r>
              <a:rPr lang="en-GB" sz="2600" dirty="0" smtClean="0"/>
              <a:t>a form for </a:t>
            </a:r>
            <a:r>
              <a:rPr lang="en-GB" sz="2600" dirty="0"/>
              <a:t>your organisation profile. You can edit or add new data. </a:t>
            </a:r>
          </a:p>
          <a:p>
            <a:endParaRPr lang="en-US" sz="26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382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070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3600" dirty="0"/>
              <a:t>Preparation for </a:t>
            </a:r>
            <a:r>
              <a:rPr lang="en-GB" sz="3600" dirty="0" smtClean="0"/>
              <a:t>Submitting a Proposal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562185"/>
              </p:ext>
            </p:extLst>
          </p:nvPr>
        </p:nvGraphicFramePr>
        <p:xfrm>
          <a:off x="838200" y="1165224"/>
          <a:ext cx="10717530" cy="5304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35729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21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/>
              <a:t>Submission of a </a:t>
            </a:r>
            <a:r>
              <a:rPr lang="en-GB" dirty="0" smtClean="0"/>
              <a:t>Proposal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789603"/>
              </p:ext>
            </p:extLst>
          </p:nvPr>
        </p:nvGraphicFramePr>
        <p:xfrm>
          <a:off x="838200" y="982980"/>
          <a:ext cx="10717530" cy="5193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36492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3200" dirty="0" smtClean="0"/>
              <a:t>Communication </a:t>
            </a:r>
            <a:r>
              <a:rPr lang="en-GB" sz="3200" dirty="0"/>
              <a:t>with </a:t>
            </a:r>
            <a:r>
              <a:rPr lang="en-GB" sz="3200" dirty="0" smtClean="0"/>
              <a:t>Applicants after Submission </a:t>
            </a:r>
            <a:r>
              <a:rPr lang="en-GB" sz="3200" dirty="0"/>
              <a:t>of P</a:t>
            </a:r>
            <a:r>
              <a:rPr lang="en-GB" sz="3200" dirty="0" smtClean="0"/>
              <a:t>roposal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190"/>
            <a:ext cx="10515600" cy="465677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Upon </a:t>
            </a:r>
            <a:r>
              <a:rPr lang="en-GB" dirty="0"/>
              <a:t>submitting the </a:t>
            </a:r>
            <a:r>
              <a:rPr lang="en-GB" dirty="0" smtClean="0"/>
              <a:t>application, you receive </a:t>
            </a:r>
            <a:r>
              <a:rPr lang="en-GB" dirty="0"/>
              <a:t>an automated email </a:t>
            </a:r>
            <a:r>
              <a:rPr lang="en-GB" dirty="0" smtClean="0"/>
              <a:t>with a proposal </a:t>
            </a:r>
            <a:r>
              <a:rPr lang="en-GB" dirty="0"/>
              <a:t>number. </a:t>
            </a:r>
            <a:endParaRPr lang="en-GB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The proposal will be stored in </a:t>
            </a:r>
            <a:r>
              <a:rPr lang="en-GB" dirty="0"/>
              <a:t>the organization's profile, </a:t>
            </a:r>
            <a:r>
              <a:rPr lang="en-GB" dirty="0" smtClean="0"/>
              <a:t>ENTRIES section.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In case of administrative </a:t>
            </a:r>
            <a:r>
              <a:rPr lang="en-GB" dirty="0"/>
              <a:t>discrepancies or </a:t>
            </a:r>
            <a:r>
              <a:rPr lang="en-GB" dirty="0" smtClean="0"/>
              <a:t>omissions, </a:t>
            </a:r>
            <a:r>
              <a:rPr lang="en-GB" dirty="0"/>
              <a:t>the MR team may request additional </a:t>
            </a:r>
            <a:r>
              <a:rPr lang="en-GB" dirty="0" smtClean="0"/>
              <a:t>information.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Applicants can respond by </a:t>
            </a:r>
            <a:r>
              <a:rPr lang="en-GB" dirty="0"/>
              <a:t>email and by </a:t>
            </a:r>
            <a:r>
              <a:rPr lang="en-GB" dirty="0" smtClean="0"/>
              <a:t>comment, visible </a:t>
            </a:r>
            <a:r>
              <a:rPr lang="en-GB" dirty="0"/>
              <a:t>to the applicant on </a:t>
            </a:r>
            <a:r>
              <a:rPr lang="en-GB" dirty="0" smtClean="0"/>
              <a:t>the </a:t>
            </a:r>
            <a:r>
              <a:rPr lang="en-GB" dirty="0"/>
              <a:t>organisation profile </a:t>
            </a:r>
            <a:endParaRPr lang="en-GB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solidFill>
                  <a:srgbClr val="C00000"/>
                </a:solidFill>
              </a:rPr>
              <a:t>Check </a:t>
            </a:r>
            <a:r>
              <a:rPr lang="en-GB" dirty="0">
                <a:solidFill>
                  <a:srgbClr val="C00000"/>
                </a:solidFill>
              </a:rPr>
              <a:t>the email </a:t>
            </a:r>
            <a:r>
              <a:rPr lang="en-GB" dirty="0" smtClean="0">
                <a:solidFill>
                  <a:srgbClr val="C00000"/>
                </a:solidFill>
              </a:rPr>
              <a:t>and your EPSS profile on </a:t>
            </a:r>
            <a:r>
              <a:rPr lang="en-GB" dirty="0">
                <a:solidFill>
                  <a:srgbClr val="C00000"/>
                </a:solidFill>
              </a:rPr>
              <a:t>a regular </a:t>
            </a:r>
            <a:r>
              <a:rPr lang="en-GB" dirty="0" smtClean="0">
                <a:solidFill>
                  <a:srgbClr val="C00000"/>
                </a:solidFill>
              </a:rPr>
              <a:t>basis, so you don’t </a:t>
            </a:r>
            <a:r>
              <a:rPr lang="en-GB" dirty="0">
                <a:solidFill>
                  <a:srgbClr val="C00000"/>
                </a:solidFill>
              </a:rPr>
              <a:t>miss important information or </a:t>
            </a:r>
            <a:r>
              <a:rPr lang="en-GB" dirty="0" smtClean="0">
                <a:solidFill>
                  <a:srgbClr val="C00000"/>
                </a:solidFill>
              </a:rPr>
              <a:t>deadlines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611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"/>
          <p:cNvSpPr txBox="1"/>
          <p:nvPr/>
        </p:nvSpPr>
        <p:spPr>
          <a:xfrm>
            <a:off x="5958541" y="5865368"/>
            <a:ext cx="5574647" cy="347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project is co-financed by the the European Union through the European Education and Culture Executive Agency (EACEA) under the Creative Europe (CREA) programme (Grant Number 101180135)</a:t>
            </a:r>
            <a:endParaRPr sz="1000" b="0" i="1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" name="Google Shape;19;p1"/>
          <p:cNvSpPr txBox="1"/>
          <p:nvPr/>
        </p:nvSpPr>
        <p:spPr>
          <a:xfrm>
            <a:off x="3020971" y="2423160"/>
            <a:ext cx="5400000" cy="2700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1" wrap="square" lIns="0" tIns="0" rIns="0" bIns="0" anchor="t" anchorCtr="0">
            <a:spAutoFit/>
          </a:bodyPr>
          <a:lstStyle/>
          <a:p>
            <a:r>
              <a:rPr lang="en-US" sz="3600" b="1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 for your attention!</a:t>
            </a:r>
          </a:p>
          <a:p>
            <a:pPr lvl="1"/>
            <a:endParaRPr lang="en-US" sz="2000" b="1" dirty="0" smtClean="0">
              <a:solidFill>
                <a:srgbClr val="0E3B74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2000" b="1" dirty="0" smtClean="0">
                <a:solidFill>
                  <a:srgbClr val="0E3B74"/>
                </a:solidFill>
                <a:latin typeface="Arial" panose="020B0604020202020204" pitchFamily="34" charset="0"/>
              </a:rPr>
              <a:t>Irina </a:t>
            </a:r>
            <a:r>
              <a:rPr lang="en-US" sz="2000" b="1" dirty="0" err="1" smtClean="0">
                <a:solidFill>
                  <a:srgbClr val="0E3B74"/>
                </a:solidFill>
                <a:latin typeface="Arial" panose="020B0604020202020204" pitchFamily="34" charset="0"/>
              </a:rPr>
              <a:t>Faion</a:t>
            </a:r>
            <a:r>
              <a:rPr lang="bg-BG" sz="2000" b="1" dirty="0" smtClean="0">
                <a:solidFill>
                  <a:srgbClr val="0E3B74"/>
                </a:solidFill>
                <a:latin typeface="Arial" panose="020B0604020202020204" pitchFamily="34" charset="0"/>
              </a:rPr>
              <a:t>, </a:t>
            </a:r>
            <a:r>
              <a:rPr lang="en-US" sz="2000" b="1" dirty="0" smtClean="0">
                <a:solidFill>
                  <a:srgbClr val="0E3B74"/>
                </a:solidFill>
                <a:latin typeface="Arial" panose="020B0604020202020204" pitchFamily="34" charset="0"/>
              </a:rPr>
              <a:t>Project Manager</a:t>
            </a:r>
            <a:endParaRPr lang="bg-BG" sz="2000" b="1" dirty="0">
              <a:solidFill>
                <a:srgbClr val="0E3B74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2000" b="1" dirty="0">
                <a:solidFill>
                  <a:srgbClr val="0E3B74"/>
                </a:solidFill>
                <a:latin typeface="Arial" panose="020B0604020202020204" pitchFamily="34" charset="0"/>
              </a:rPr>
              <a:t>E-mail: </a:t>
            </a:r>
            <a:r>
              <a:rPr lang="en-US" sz="2000" b="1" dirty="0" smtClean="0">
                <a:solidFill>
                  <a:srgbClr val="0E3B74"/>
                </a:solidFill>
                <a:latin typeface="Arial" panose="020B0604020202020204" pitchFamily="34" charset="0"/>
              </a:rPr>
              <a:t>irinafaion</a:t>
            </a:r>
            <a:r>
              <a:rPr lang="en-US" sz="2000" b="1" dirty="0" smtClean="0">
                <a:solidFill>
                  <a:srgbClr val="0E3B74"/>
                </a:solidFill>
                <a:latin typeface="Arial" panose="020B0604020202020204" pitchFamily="34" charset="0"/>
                <a:hlinkClick r:id="rId4"/>
              </a:rPr>
              <a:t>@osi.bg</a:t>
            </a:r>
            <a:endParaRPr lang="en-US" sz="2000" b="1" dirty="0">
              <a:solidFill>
                <a:srgbClr val="0E3B74"/>
              </a:solidFill>
              <a:latin typeface="Arial" panose="020B0604020202020204" pitchFamily="34" charset="0"/>
            </a:endParaRPr>
          </a:p>
          <a:p>
            <a:pPr lvl="1"/>
            <a:endParaRPr lang="en-US" sz="2000" b="1" dirty="0">
              <a:solidFill>
                <a:srgbClr val="0E3B74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2000" b="1" dirty="0" err="1" smtClean="0">
                <a:solidFill>
                  <a:srgbClr val="0E3B74"/>
                </a:solidFill>
                <a:latin typeface="Arial" panose="020B0604020202020204" pitchFamily="34" charset="0"/>
              </a:rPr>
              <a:t>Veliko</a:t>
            </a:r>
            <a:r>
              <a:rPr lang="en-US" sz="2000" b="1" dirty="0" smtClean="0">
                <a:solidFill>
                  <a:srgbClr val="0E3B74"/>
                </a:solidFill>
                <a:latin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E3B74"/>
                </a:solidFill>
                <a:latin typeface="Arial" panose="020B0604020202020204" pitchFamily="34" charset="0"/>
              </a:rPr>
              <a:t>Sherbanov</a:t>
            </a:r>
            <a:r>
              <a:rPr lang="en-US" sz="2000" b="1" dirty="0" smtClean="0">
                <a:solidFill>
                  <a:srgbClr val="0E3B74"/>
                </a:solidFill>
                <a:latin typeface="Arial" panose="020B0604020202020204" pitchFamily="34" charset="0"/>
              </a:rPr>
              <a:t>, Financial Manager </a:t>
            </a:r>
            <a:endParaRPr lang="bg-BG" sz="2000" b="1" dirty="0">
              <a:solidFill>
                <a:srgbClr val="0E3B74"/>
              </a:solidFill>
              <a:latin typeface="Arial" panose="020B0604020202020204" pitchFamily="34" charset="0"/>
            </a:endParaRPr>
          </a:p>
          <a:p>
            <a:pPr lvl="1"/>
            <a:r>
              <a:rPr lang="bg-BG" sz="2000" b="1" dirty="0">
                <a:solidFill>
                  <a:srgbClr val="0E3B74"/>
                </a:solidFill>
                <a:latin typeface="Arial" panose="020B0604020202020204" pitchFamily="34" charset="0"/>
              </a:rPr>
              <a:t>Е</a:t>
            </a:r>
            <a:r>
              <a:rPr lang="en-US" sz="2000" b="1" dirty="0">
                <a:solidFill>
                  <a:srgbClr val="0E3B74"/>
                </a:solidFill>
                <a:latin typeface="Arial" panose="020B0604020202020204" pitchFamily="34" charset="0"/>
              </a:rPr>
              <a:t>-mail: </a:t>
            </a:r>
            <a:r>
              <a:rPr lang="en-US" sz="2000" b="1" dirty="0">
                <a:solidFill>
                  <a:srgbClr val="0E3B74"/>
                </a:solidFill>
                <a:latin typeface="Arial" panose="020B0604020202020204" pitchFamily="34" charset="0"/>
                <a:hlinkClick r:id="rId5"/>
              </a:rPr>
              <a:t>vsherbanov@osi.bg</a:t>
            </a:r>
            <a:r>
              <a:rPr lang="en-US" sz="2000" b="1" dirty="0">
                <a:solidFill>
                  <a:srgbClr val="0E3B74"/>
                </a:solidFill>
                <a:latin typeface="Arial" panose="020B0604020202020204" pitchFamily="34" charset="0"/>
              </a:rPr>
              <a:t> </a:t>
            </a:r>
            <a:endParaRPr lang="bg-BG" sz="2000" b="1" dirty="0">
              <a:solidFill>
                <a:srgbClr val="0E3B74"/>
              </a:solidFill>
              <a:latin typeface="Arial" panose="020B0604020202020204" pitchFamily="34" charset="0"/>
            </a:endParaRPr>
          </a:p>
          <a:p>
            <a:endParaRPr lang="en-GB" sz="4000" b="1" i="1" dirty="0" smtClean="0">
              <a:solidFill>
                <a:schemeClr val="bg1"/>
              </a:solidFill>
            </a:endParaRPr>
          </a:p>
        </p:txBody>
      </p:sp>
      <p:pic>
        <p:nvPicPr>
          <p:cNvPr id="20" name="Google Shape;20;p1" descr="Desenho de um círculo&#10;&#10;Descrição gerada automaticamente com confiança baix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8813" y="657225"/>
            <a:ext cx="2998787" cy="876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8823" y="5752025"/>
            <a:ext cx="2362148" cy="52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8" descr="Logotipo, nome da empresa&#10;&#10;Descrição gerada automaticamente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35" b="36780"/>
          <a:stretch/>
        </p:blipFill>
        <p:spPr bwMode="auto">
          <a:xfrm>
            <a:off x="7942055" y="5162566"/>
            <a:ext cx="3333115" cy="4978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738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Call for Proposals 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Basic Facts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5864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2213404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814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1"/>
            <a:ext cx="10668000" cy="150780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Eligible Applicants: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461873"/>
              </p:ext>
            </p:extLst>
          </p:nvPr>
        </p:nvGraphicFramePr>
        <p:xfrm>
          <a:off x="685800" y="994410"/>
          <a:ext cx="10668000" cy="5417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631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354330"/>
            <a:ext cx="9349740" cy="67437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700" b="1" dirty="0" smtClean="0">
                <a:solidFill>
                  <a:schemeClr val="tx2">
                    <a:lumMod val="75000"/>
                  </a:schemeClr>
                </a:solidFill>
              </a:rPr>
              <a:t>INDICATIVE TIMETABLE OF THE CALL FOR PROPOSALS</a:t>
            </a:r>
            <a:r>
              <a:rPr lang="en-US" sz="2700" b="1" dirty="0"/>
              <a:t/>
            </a:r>
            <a:br>
              <a:rPr lang="en-US" sz="2700" b="1" dirty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endParaRPr lang="en-US" sz="27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981745"/>
              </p:ext>
            </p:extLst>
          </p:nvPr>
        </p:nvGraphicFramePr>
        <p:xfrm>
          <a:off x="788670" y="1120140"/>
          <a:ext cx="10824557" cy="543548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98261">
                  <a:extLst>
                    <a:ext uri="{9D8B030D-6E8A-4147-A177-3AD203B41FA5}">
                      <a16:colId xmlns:a16="http://schemas.microsoft.com/office/drawing/2014/main" val="3985418092"/>
                    </a:ext>
                  </a:extLst>
                </a:gridCol>
                <a:gridCol w="8626296">
                  <a:extLst>
                    <a:ext uri="{9D8B030D-6E8A-4147-A177-3AD203B41FA5}">
                      <a16:colId xmlns:a16="http://schemas.microsoft.com/office/drawing/2014/main" val="4257399520"/>
                    </a:ext>
                  </a:extLst>
                </a:gridCol>
              </a:tblGrid>
              <a:tr h="5018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22 January 2025</a:t>
                      </a:r>
                      <a:endParaRPr lang="en-US" sz="2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Launch of the Call</a:t>
                      </a:r>
                      <a:endParaRPr lang="en-US" sz="2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extLst>
                  <a:ext uri="{0D108BD9-81ED-4DB2-BD59-A6C34878D82A}">
                    <a16:rowId xmlns:a16="http://schemas.microsoft.com/office/drawing/2014/main" val="3722080613"/>
                  </a:ext>
                </a:extLst>
              </a:tr>
              <a:tr h="1173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February-March 2025</a:t>
                      </a:r>
                      <a:endParaRPr lang="en-US" sz="2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Information campaign: Informational webinars for proposal preparation are announced on the project website: </a:t>
                      </a:r>
                      <a:r>
                        <a:rPr lang="en-US" sz="2400" u="sng" noProof="0" dirty="0" smtClean="0">
                          <a:effectLst/>
                        </a:rPr>
                        <a:t>https://mediaresilience.osis.bg</a:t>
                      </a:r>
                      <a:endParaRPr lang="en-US" sz="2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extLst>
                  <a:ext uri="{0D108BD9-81ED-4DB2-BD59-A6C34878D82A}">
                    <a16:rowId xmlns:a16="http://schemas.microsoft.com/office/drawing/2014/main" val="2896956642"/>
                  </a:ext>
                </a:extLst>
              </a:tr>
              <a:tr h="1743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7 April 2025</a:t>
                      </a:r>
                      <a:endParaRPr lang="en-US" sz="2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C00000"/>
                          </a:solidFill>
                          <a:effectLst/>
                        </a:rPr>
                        <a:t>Deadline for submission of proposals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b="1" kern="1200" dirty="0" smtClean="0">
                          <a:solidFill>
                            <a:srgbClr val="C00000"/>
                          </a:solidFill>
                          <a:effectLst/>
                        </a:rPr>
                        <a:t>17:00</a:t>
                      </a:r>
                      <a:r>
                        <a:rPr lang="en-GB" sz="2400" b="1" kern="1200" dirty="0" smtClean="0">
                          <a:solidFill>
                            <a:srgbClr val="C00000"/>
                          </a:solidFill>
                          <a:effectLst/>
                        </a:rPr>
                        <a:t> (EET)</a:t>
                      </a:r>
                      <a:r>
                        <a:rPr lang="bg-BG" sz="2400" b="1" kern="1200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GB" sz="2400" b="1" kern="1200" dirty="0" smtClean="0">
                          <a:solidFill>
                            <a:srgbClr val="C00000"/>
                          </a:solidFill>
                          <a:effectLst/>
                        </a:rPr>
                        <a:t>– Eastern European Time is the UTC+2 Zone and includes countries like Bulgaria and Greece. Croatia, Hungary and Slovenia are in CET – Central European Time (UTC+1 Time Zone).  </a:t>
                      </a:r>
                      <a:endParaRPr lang="en-US" sz="2400" b="1" noProof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extLst>
                  <a:ext uri="{0D108BD9-81ED-4DB2-BD59-A6C34878D82A}">
                    <a16:rowId xmlns:a16="http://schemas.microsoft.com/office/drawing/2014/main" val="3330671236"/>
                  </a:ext>
                </a:extLst>
              </a:tr>
              <a:tr h="639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April  2025</a:t>
                      </a:r>
                      <a:endParaRPr lang="en-US" sz="2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Verification of administrative compliance of submitted proposals</a:t>
                      </a:r>
                      <a:endParaRPr lang="en-US" sz="2400" noProof="0" dirty="0">
                        <a:effectLst/>
                      </a:endParaRPr>
                    </a:p>
                  </a:txBody>
                  <a:tcPr marL="13864" marR="13864" marT="0" marB="0"/>
                </a:tc>
                <a:extLst>
                  <a:ext uri="{0D108BD9-81ED-4DB2-BD59-A6C34878D82A}">
                    <a16:rowId xmlns:a16="http://schemas.microsoft.com/office/drawing/2014/main" val="1107934588"/>
                  </a:ext>
                </a:extLst>
              </a:tr>
              <a:tr h="5328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April - June 2025</a:t>
                      </a:r>
                      <a:endParaRPr lang="en-US" sz="2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Evaluation and selection of initiatives</a:t>
                      </a:r>
                      <a:endParaRPr lang="en-US" sz="2400" noProof="0" dirty="0">
                        <a:effectLst/>
                      </a:endParaRPr>
                    </a:p>
                  </a:txBody>
                  <a:tcPr marL="13864" marR="13864" marT="0" marB="0"/>
                </a:tc>
                <a:extLst>
                  <a:ext uri="{0D108BD9-81ED-4DB2-BD59-A6C34878D82A}">
                    <a16:rowId xmlns:a16="http://schemas.microsoft.com/office/drawing/2014/main" val="267669731"/>
                  </a:ext>
                </a:extLst>
              </a:tr>
              <a:tr h="7812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June-July 2025</a:t>
                      </a:r>
                      <a:endParaRPr lang="en-US" sz="2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Preparing grant agreements and starting implementation </a:t>
                      </a:r>
                      <a:endParaRPr lang="en-US" sz="2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4" marR="13864" marT="0" marB="0"/>
                </a:tc>
                <a:extLst>
                  <a:ext uri="{0D108BD9-81ED-4DB2-BD59-A6C34878D82A}">
                    <a16:rowId xmlns:a16="http://schemas.microsoft.com/office/drawing/2014/main" val="2285450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7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0370" y="1965959"/>
            <a:ext cx="61836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Call for Proposals </a:t>
            </a:r>
          </a:p>
          <a:p>
            <a:pPr algn="ctr"/>
            <a:r>
              <a:rPr lang="en-US" sz="4000" b="1" dirty="0" smtClean="0"/>
              <a:t>Expected Outcomes</a:t>
            </a:r>
            <a:r>
              <a:rPr lang="en-US" sz="4000" b="1" dirty="0"/>
              <a:t>: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4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9366</TotalTime>
  <Words>3413</Words>
  <Application>Microsoft Office PowerPoint</Application>
  <PresentationFormat>Widescreen</PresentationFormat>
  <Paragraphs>550</Paragraphs>
  <Slides>44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Calibri</vt:lpstr>
      <vt:lpstr>Calibri Light</vt:lpstr>
      <vt:lpstr>Inherit</vt:lpstr>
      <vt:lpstr>Inter</vt:lpstr>
      <vt:lpstr>Roboto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Call for Proposals </vt:lpstr>
      <vt:lpstr>PowerPoint Presentation</vt:lpstr>
      <vt:lpstr>  Eligible Applicants:   </vt:lpstr>
      <vt:lpstr>  INDICATIVE TIMETABLE OF THE CALL FOR PROPOSALS  </vt:lpstr>
      <vt:lpstr>PowerPoint Presentation</vt:lpstr>
      <vt:lpstr>PowerPoint Presentation</vt:lpstr>
      <vt:lpstr>Eligible Activities Related to:</vt:lpstr>
      <vt:lpstr>APPLICATION PROCESS (Demonstrate on webpage)</vt:lpstr>
      <vt:lpstr>Review carefully the Application Guidelines at:   the MediaResilience page:   https://osis.bg/?p=5042&amp;lang=en</vt:lpstr>
      <vt:lpstr>Application Documents </vt:lpstr>
      <vt:lpstr>Application Form - Key Components: </vt:lpstr>
      <vt:lpstr>Application Form: Overview of the Media Outlet</vt:lpstr>
      <vt:lpstr>Project Alignment with Goals. Activities and Results </vt:lpstr>
      <vt:lpstr>Project alignment with goals - continued </vt:lpstr>
      <vt:lpstr>Financial Support </vt:lpstr>
      <vt:lpstr>Instructions for Completing  the Budget</vt:lpstr>
      <vt:lpstr>PowerPoint Presentation</vt:lpstr>
      <vt:lpstr>Budget Categories: Direct Costs: Personnel, Purchases of Goods, Services; Travel:</vt:lpstr>
      <vt:lpstr> Budget categories Travel, accommodation and subsistence  For team members’ travel and event participants, unit costs planned according to these unit rates: </vt:lpstr>
      <vt:lpstr>Required Budget for Travel Expenses </vt:lpstr>
      <vt:lpstr>Other costs </vt:lpstr>
      <vt:lpstr>Some Examples of Budgets </vt:lpstr>
      <vt:lpstr>PowerPoint Presentation</vt:lpstr>
      <vt:lpstr>PowerPoint Presentation</vt:lpstr>
      <vt:lpstr>What is a Lump sum Contribution</vt:lpstr>
      <vt:lpstr>Advantages of Lump sum Contributions. Reductions</vt:lpstr>
      <vt:lpstr>Payment Schemes for Beneficiaries</vt:lpstr>
      <vt:lpstr>Scheme for payment to beneficiaries Based on risk assessment, the payment schemes could be as follows: </vt:lpstr>
      <vt:lpstr>PowerPoint Presentation</vt:lpstr>
      <vt:lpstr> Administrative Compliance of Proposals </vt:lpstr>
      <vt:lpstr> Criteria for Evaluating Proposals </vt:lpstr>
      <vt:lpstr>Procedure for Selection of Proposals</vt:lpstr>
      <vt:lpstr>When may financial support not be awarded?</vt:lpstr>
      <vt:lpstr>Final Results and Communications with Applicants </vt:lpstr>
      <vt:lpstr>Electronic Submission of Proposals </vt:lpstr>
      <vt:lpstr>Electronic Proposal and Submission System, EPSS and Registration</vt:lpstr>
      <vt:lpstr>Preparation for Submitting a Proposal</vt:lpstr>
      <vt:lpstr>Submission of a Proposal</vt:lpstr>
      <vt:lpstr>Communication with Applicants after Submission of Proposal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veliko</dc:creator>
  <cp:lastModifiedBy>Irina</cp:lastModifiedBy>
  <cp:revision>235</cp:revision>
  <cp:lastPrinted>2025-02-27T14:44:12Z</cp:lastPrinted>
  <dcterms:created xsi:type="dcterms:W3CDTF">2025-02-04T11:52:19Z</dcterms:created>
  <dcterms:modified xsi:type="dcterms:W3CDTF">2025-02-28T08:46:12Z</dcterms:modified>
</cp:coreProperties>
</file>