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7"/>
  </p:notesMasterIdLst>
  <p:sldIdLst>
    <p:sldId id="294" r:id="rId2"/>
    <p:sldId id="298" r:id="rId3"/>
    <p:sldId id="328" r:id="rId4"/>
    <p:sldId id="307" r:id="rId5"/>
    <p:sldId id="32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arkova" initials="e" lastIdx="1" clrIdx="0">
    <p:extLst>
      <p:ext uri="{19B8F6BF-5375-455C-9EA6-DF929625EA0E}">
        <p15:presenceInfo xmlns:p15="http://schemas.microsoft.com/office/powerpoint/2012/main" userId="S::emarkova@osi.bg::285f9906-340f-46a4-a0a1-329e152775d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96"/>
    <a:srgbClr val="D6E2EE"/>
    <a:srgbClr val="2964C7"/>
    <a:srgbClr val="D3DBE8"/>
    <a:srgbClr val="2F425B"/>
    <a:srgbClr val="0039AC"/>
    <a:srgbClr val="003CAD"/>
    <a:srgbClr val="2D6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6150" autoAdjust="0"/>
  </p:normalViewPr>
  <p:slideViewPr>
    <p:cSldViewPr snapToGrid="0">
      <p:cViewPr varScale="1">
        <p:scale>
          <a:sx n="94" d="100"/>
          <a:sy n="94" d="100"/>
        </p:scale>
        <p:origin x="2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B83CC-97A2-42B5-9FE5-84013EE2131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6F099-37EA-4954-B4CD-72AEB16F0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96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6F099-37EA-4954-B4CD-72AEB16F0A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07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D76CA-B81A-11BF-2B44-393C1A4C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868C94-536D-3BCA-FF32-7A23F9EAAF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7282B-E9FF-D283-9481-45ADA017D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F841E-8E68-70F2-ACF5-D617D0B0E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6F099-37EA-4954-B4CD-72AEB16F0A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499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6F099-37EA-4954-B4CD-72AEB16F0A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37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61A34-4CE2-21A3-153D-BA742F59EA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FCC46-F3E1-6B12-3057-5BE1BC8C4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0DC5F-4A67-6773-0C45-081B81792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A85F9-3C03-88AF-2FF8-A969299CA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7AEE3-9A9F-FA6C-4CB0-D7722B097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85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59C69-45BE-C955-A004-EFAA4B214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3668C-CCAD-D44F-9ABC-BACF131A1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E3DB7-6D1D-C17E-B004-ADF3A4294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FF969-263B-6BA5-095E-FA3081B52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292F9-111A-E45B-4C33-8BB010D2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3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0969D-02F1-99F2-9959-3735AAD8C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352F5-0382-C4D0-1A53-C61661CC4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45CEA-FB78-A879-DE13-EE46237C9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80F91-9D8C-E097-7FF0-14CD90039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E82A2-390D-C6C8-8269-EB22AD6E8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57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4C63-4093-3FC1-38DB-1FE29C382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D0267-36CE-19A4-2299-D179BEC189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AE2B8-6F2B-2F90-F6EB-8D725C5E6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4AA144-BC73-E9BA-C443-2CECEEBC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D940C-0678-CAF4-C29F-F3AD468CC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985DF-E679-558A-466B-2C136007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30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ABAE8-816C-1E5B-9E05-34B75C7BC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1E0A6-83DE-A7AE-5971-044F34765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4F3ED-9DA9-4DD3-F85E-903B02C9E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271274-7BA1-AC9B-322E-1F6B4BEA83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ECD627-F6D8-4D93-2E68-63C8F94AC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D310F4-564F-D60A-762F-6AB81412F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1C48E5-5605-E29C-6AA4-32341EB1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1D5CB7-A7E6-DF92-926B-20804AEC7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13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A13F-0B96-4A38-6219-03EE0D580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137D72-6D84-8FE8-F95A-E7FDDE479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2317B2-2512-461C-A7BD-E31103B20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584170-7742-3B98-7841-D4D089949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23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ABBAD7-6AC3-274A-A207-F71A95236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738F57-624C-5932-30DA-B9AE8153F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573AE-86EB-D991-CC1A-3BAFC8B6A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50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8313F-DCDD-C978-63D4-DB708F58A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73F51-8A2F-EF6A-E321-0B73C25A6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26292-910B-DFD5-1FEE-744729C6D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02C45-EA08-05CE-E166-CD5688BC3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1A819-47C9-5F99-AAF5-4E0D2D668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5D95AA-2590-E1CB-5E96-8D916FE62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00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B84A4-F97B-CEB8-437B-07967088D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68CDCC-351F-7AF5-A518-DC319A7FD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C7489-DD92-1A0D-E9D1-CA4E9C8CD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D7E5C-1BBB-4E09-67A1-4213AA80C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8AA549-20D7-2D3A-7DA3-1694E6D37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BCFF6-ED08-2988-6E8B-C92520D53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96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805A0-76E1-C9C7-1DB2-A6D6F2670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789D18-9E85-84B0-7CF9-77D963A7AA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F3104-797F-0FAD-3853-D474278EA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70706-B7BE-8B9B-2D8D-437227586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B4460-3885-9658-528C-4C71CA3D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30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3B75E8-9939-B086-3C16-E3D4ABD568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615970-102D-C511-7795-6F64E8EAC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20573-798F-6C82-F402-4A44CC59F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78AC0-8EB2-074C-4451-CA3BC667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9B587-AA50-2265-5377-126127E72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3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D10C16-1EDD-0ABA-F523-769B6584E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FDB08-F590-073A-E4B8-1D48794D5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3762A-936D-9F6A-35A0-676D2C2ED7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92ADB-6543-454E-9B60-042CF23F091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5004F-D63C-24AA-4DB5-12C77E39E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3CE8A-2B22-4E03-ED8A-8D8E5AFAF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64B70-C58A-4B8B-BC7C-296BC409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6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sis.bg/" TargetMode="External"/><Relationship Id="rId2" Type="http://schemas.openxmlformats.org/officeDocument/2006/relationships/hyperlink" Target="http://www.civilsocietyfund.b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970CAA-2470-CD0E-BFCA-4826482B3326}"/>
              </a:ext>
            </a:extLst>
          </p:cNvPr>
          <p:cNvSpPr/>
          <p:nvPr/>
        </p:nvSpPr>
        <p:spPr>
          <a:xfrm>
            <a:off x="2429093" y="5785927"/>
            <a:ext cx="9708199" cy="94210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 noProof="0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1D80BB-6DA1-90F9-5297-C4E5CA0D6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0163"/>
            <a:ext cx="5620545" cy="37930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56EA4D-1BCC-7453-E50F-24E150F5FC94}"/>
              </a:ext>
            </a:extLst>
          </p:cNvPr>
          <p:cNvSpPr txBox="1"/>
          <p:nvPr/>
        </p:nvSpPr>
        <p:spPr>
          <a:xfrm>
            <a:off x="2845182" y="2479392"/>
            <a:ext cx="8876019" cy="1569660"/>
          </a:xfrm>
          <a:prstGeom prst="rect">
            <a:avLst/>
          </a:prstGeom>
          <a:solidFill>
            <a:srgbClr val="003096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bg-BG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И</a:t>
            </a:r>
            <a:r>
              <a:rPr lang="bg-BG" sz="3200" b="1" noProof="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нформационната</a:t>
            </a:r>
            <a:r>
              <a:rPr lang="bg-BG" sz="3200" b="1" noProof="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bg-BG" sz="3200" b="1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среда като приоритет в рамките на EEA </a:t>
            </a:r>
            <a:r>
              <a:rPr lang="bg-BG" sz="3200" b="1" noProof="0" dirty="0" err="1">
                <a:solidFill>
                  <a:schemeClr val="bg1"/>
                </a:solidFill>
                <a:latin typeface="Arial Black" panose="020B0A04020102020204" pitchFamily="34" charset="0"/>
              </a:rPr>
              <a:t>Civil</a:t>
            </a:r>
            <a:r>
              <a:rPr lang="bg-BG" sz="3200" b="1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bg-BG" sz="3200" b="1" noProof="0" dirty="0" err="1">
                <a:solidFill>
                  <a:schemeClr val="bg1"/>
                </a:solidFill>
                <a:latin typeface="Arial Black" panose="020B0A04020102020204" pitchFamily="34" charset="0"/>
              </a:rPr>
              <a:t>Society</a:t>
            </a:r>
            <a:r>
              <a:rPr lang="bg-BG" sz="3200" b="1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 Fund в </a:t>
            </a:r>
            <a:r>
              <a:rPr lang="bg-BG" sz="3200" b="1" noProof="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България</a:t>
            </a:r>
            <a:r>
              <a:rPr lang="en-GB" sz="3200" b="1" noProof="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bg-BG" sz="3200" b="1" noProof="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776E9E-73E2-33AD-87FA-A9E4B8DC7CC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16" y="123288"/>
            <a:ext cx="4030526" cy="14098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213D62-57E1-D307-5BD2-F32A5A82F8A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720" y="5847005"/>
            <a:ext cx="8042017" cy="98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89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EAC4-50C0-1E5B-6926-8B6D481A5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7EFD87-62B7-8034-1A22-E8F36600AED1}"/>
              </a:ext>
            </a:extLst>
          </p:cNvPr>
          <p:cNvSpPr txBox="1"/>
          <p:nvPr/>
        </p:nvSpPr>
        <p:spPr>
          <a:xfrm>
            <a:off x="977221" y="1252913"/>
            <a:ext cx="1040379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bg-BG" sz="2400" noProof="0" dirty="0" smtClean="0"/>
              <a:t>Период на </a:t>
            </a:r>
            <a:r>
              <a:rPr lang="bg-BG" sz="2400" dirty="0" smtClean="0"/>
              <a:t>програмата </a:t>
            </a:r>
            <a:r>
              <a:rPr lang="bg-BG" sz="2400" b="1" noProof="0" dirty="0" smtClean="0"/>
              <a:t>от </a:t>
            </a:r>
            <a:r>
              <a:rPr lang="bg-BG" sz="2400" b="1" noProof="0" dirty="0"/>
              <a:t>05.05.2026 г. до 29.02.2032 г. </a:t>
            </a:r>
            <a:endParaRPr lang="bg-BG" sz="2400" b="1" noProof="0" dirty="0" smtClean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bg-BG" sz="2400" noProof="0" dirty="0" smtClean="0"/>
              <a:t>Изпълнява се от </a:t>
            </a:r>
            <a:r>
              <a:rPr lang="bg-BG" sz="2400" noProof="0" dirty="0"/>
              <a:t>Институт "Отворено общество" – София в партньорство с Фондация "Работилница за граждански инициативи", </a:t>
            </a:r>
            <a:r>
              <a:rPr lang="bg-BG" sz="2400" dirty="0"/>
              <a:t>Фондация </a:t>
            </a:r>
            <a:r>
              <a:rPr lang="bg-BG" sz="2400" dirty="0" smtClean="0"/>
              <a:t>"Тръст </a:t>
            </a:r>
            <a:r>
              <a:rPr lang="bg-BG" sz="2400" noProof="0" dirty="0"/>
              <a:t>за социална алтернатива" и </a:t>
            </a:r>
            <a:r>
              <a:rPr lang="en-GB" sz="2400" noProof="0" dirty="0" smtClean="0"/>
              <a:t>Civil Society Norway</a:t>
            </a:r>
            <a:r>
              <a:rPr lang="bg-BG" sz="2400" noProof="0" dirty="0" smtClean="0"/>
              <a:t>.</a:t>
            </a:r>
            <a:endParaRPr lang="bg-BG" sz="2400" noProof="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bg-BG" sz="2400" b="1" noProof="0" dirty="0" smtClean="0">
                <a:highlight>
                  <a:srgbClr val="D6E2EE"/>
                </a:highlight>
              </a:rPr>
              <a:t>Целта </a:t>
            </a:r>
            <a:r>
              <a:rPr lang="bg-BG" sz="2400" b="1" noProof="0" dirty="0">
                <a:highlight>
                  <a:srgbClr val="D6E2EE"/>
                </a:highlight>
              </a:rPr>
              <a:t>е да допринесе за жизнено и устойчиво гражданско общество, което защитава и насърчава демокрацията, върховенството на правото и правата на </a:t>
            </a:r>
            <a:r>
              <a:rPr lang="bg-BG" sz="2400" b="1" noProof="0" dirty="0" smtClean="0">
                <a:highlight>
                  <a:srgbClr val="D6E2EE"/>
                </a:highlight>
              </a:rPr>
              <a:t>човека.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bg-BG" sz="2400" dirty="0"/>
              <a:t>Финансирана е изцяло от страните донори – Норвегия, Исландия и Лихтенщайн с близо </a:t>
            </a:r>
            <a:r>
              <a:rPr lang="bg-BG" sz="2400" b="1" dirty="0" smtClean="0"/>
              <a:t>23.5 </a:t>
            </a:r>
            <a:r>
              <a:rPr lang="bg-BG" sz="2400" b="1" dirty="0"/>
              <a:t>млн. </a:t>
            </a:r>
            <a:r>
              <a:rPr lang="bg-BG" sz="2400" b="1" dirty="0" smtClean="0"/>
              <a:t>евро.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bg-BG" sz="2400" b="1" dirty="0">
                <a:solidFill>
                  <a:srgbClr val="FF0000"/>
                </a:solidFill>
              </a:rPr>
              <a:t>Б</a:t>
            </a:r>
            <a:r>
              <a:rPr lang="bg-BG" sz="2400" b="1" dirty="0" smtClean="0">
                <a:solidFill>
                  <a:srgbClr val="FF0000"/>
                </a:solidFill>
              </a:rPr>
              <a:t>лизо 1</a:t>
            </a:r>
            <a:r>
              <a:rPr lang="en-GB" sz="2400" b="1" dirty="0" smtClean="0">
                <a:solidFill>
                  <a:srgbClr val="FF0000"/>
                </a:solidFill>
              </a:rPr>
              <a:t>.8 </a:t>
            </a:r>
            <a:r>
              <a:rPr lang="bg-BG" sz="2400" b="1" dirty="0" smtClean="0">
                <a:solidFill>
                  <a:srgbClr val="FF0000"/>
                </a:solidFill>
              </a:rPr>
              <a:t>млн. евро </a:t>
            </a:r>
            <a:r>
              <a:rPr lang="bg-BG" sz="2400" dirty="0" smtClean="0">
                <a:solidFill>
                  <a:srgbClr val="FF0000"/>
                </a:solidFill>
              </a:rPr>
              <a:t>са специално </a:t>
            </a:r>
            <a:r>
              <a:rPr lang="bg-BG" sz="2400" dirty="0">
                <a:solidFill>
                  <a:srgbClr val="FF0000"/>
                </a:solidFill>
              </a:rPr>
              <a:t>предназначени </a:t>
            </a:r>
            <a:r>
              <a:rPr lang="bg-BG" sz="2400" b="1" dirty="0">
                <a:solidFill>
                  <a:srgbClr val="FF0000"/>
                </a:solidFill>
              </a:rPr>
              <a:t>за повишаване на информационния интегритет и медийната </a:t>
            </a:r>
            <a:r>
              <a:rPr lang="bg-BG" sz="2400" b="1" dirty="0" smtClean="0">
                <a:solidFill>
                  <a:srgbClr val="FF0000"/>
                </a:solidFill>
              </a:rPr>
              <a:t>грамотност </a:t>
            </a:r>
            <a:r>
              <a:rPr lang="en-GB" sz="2400" b="1" dirty="0" smtClean="0">
                <a:solidFill>
                  <a:srgbClr val="FF0000"/>
                </a:solidFill>
              </a:rPr>
              <a:t>(</a:t>
            </a:r>
            <a:r>
              <a:rPr lang="bg-BG" sz="2400" b="1" dirty="0" smtClean="0">
                <a:solidFill>
                  <a:srgbClr val="FF0000"/>
                </a:solidFill>
              </a:rPr>
              <a:t>около</a:t>
            </a:r>
            <a:r>
              <a:rPr lang="en-GB" sz="2400" b="1" dirty="0" smtClean="0">
                <a:solidFill>
                  <a:srgbClr val="FF0000"/>
                </a:solidFill>
              </a:rPr>
              <a:t> 40 </a:t>
            </a:r>
            <a:r>
              <a:rPr lang="bg-BG" sz="2400" b="1" dirty="0" smtClean="0">
                <a:solidFill>
                  <a:srgbClr val="FF0000"/>
                </a:solidFill>
              </a:rPr>
              <a:t>подкрепени проекта</a:t>
            </a:r>
            <a:r>
              <a:rPr lang="en-GB" sz="2400" b="1" dirty="0" smtClean="0">
                <a:solidFill>
                  <a:srgbClr val="FF0000"/>
                </a:solidFill>
              </a:rPr>
              <a:t>)</a:t>
            </a:r>
            <a:r>
              <a:rPr lang="bg-BG" sz="2400" b="1" dirty="0" smtClean="0">
                <a:solidFill>
                  <a:srgbClr val="FF0000"/>
                </a:solidFill>
              </a:rPr>
              <a:t>.</a:t>
            </a:r>
            <a:endParaRPr lang="bg-BG" sz="2400" b="1" noProof="0" dirty="0">
              <a:solidFill>
                <a:srgbClr val="FF0000"/>
              </a:solidFill>
              <a:highlight>
                <a:srgbClr val="D6E2EE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8EEFE4-8920-C3B4-D592-E793025FA41B}"/>
              </a:ext>
            </a:extLst>
          </p:cNvPr>
          <p:cNvSpPr txBox="1"/>
          <p:nvPr/>
        </p:nvSpPr>
        <p:spPr>
          <a:xfrm>
            <a:off x="1069521" y="587449"/>
            <a:ext cx="105482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400" noProof="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ЕЕА </a:t>
            </a:r>
            <a:r>
              <a:rPr lang="bg-BG" sz="2400" noProof="0" dirty="0" err="1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Civil</a:t>
            </a:r>
            <a:r>
              <a:rPr lang="bg-BG" sz="2400" noProof="0" dirty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 </a:t>
            </a:r>
            <a:r>
              <a:rPr lang="bg-BG" sz="2400" noProof="0" dirty="0" err="1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Society</a:t>
            </a:r>
            <a:r>
              <a:rPr lang="bg-BG" sz="2400" noProof="0" dirty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 </a:t>
            </a:r>
            <a:r>
              <a:rPr lang="bg-BG" sz="2400" noProof="0" dirty="0" err="1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Fund</a:t>
            </a:r>
            <a:r>
              <a:rPr lang="bg-BG" sz="2400" noProof="0" dirty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 </a:t>
            </a:r>
            <a:r>
              <a:rPr lang="bg-BG" sz="2400" noProof="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в </a:t>
            </a:r>
            <a:r>
              <a:rPr lang="bg-BG" sz="2400" noProof="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България </a:t>
            </a:r>
            <a:r>
              <a:rPr lang="en-GB" sz="2400" noProof="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(</a:t>
            </a:r>
            <a:r>
              <a:rPr lang="bg-BG" sz="2400" noProof="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Фонда за гражданското общество по ФМ на ЕИП и НФМ</a:t>
            </a:r>
            <a:r>
              <a:rPr lang="en-GB" sz="2400" noProof="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)</a:t>
            </a:r>
            <a:endParaRPr lang="bg-BG" sz="2400" noProof="0" dirty="0">
              <a:solidFill>
                <a:schemeClr val="bg1"/>
              </a:solidFill>
              <a:highlight>
                <a:srgbClr val="003096"/>
              </a:highligh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473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714" y="365125"/>
            <a:ext cx="10374085" cy="1325563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Области на </a:t>
            </a:r>
            <a:r>
              <a:rPr lang="bg-BG" sz="280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подкрепа</a:t>
            </a:r>
            <a:r>
              <a:rPr lang="en-GB" sz="280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 </a:t>
            </a:r>
            <a:r>
              <a:rPr lang="bg-BG" sz="280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на ЕЕ</a:t>
            </a:r>
            <a:r>
              <a:rPr lang="en-GB" sz="280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A Civil Society Fund</a:t>
            </a:r>
            <a:r>
              <a:rPr lang="bg-BG" sz="280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bg-BG" sz="3800" dirty="0" smtClean="0">
                <a:solidFill>
                  <a:srgbClr val="FF0000"/>
                </a:solidFill>
              </a:rPr>
              <a:t>Демократични </a:t>
            </a:r>
            <a:r>
              <a:rPr lang="bg-BG" sz="3800" dirty="0">
                <a:solidFill>
                  <a:srgbClr val="FF0000"/>
                </a:solidFill>
              </a:rPr>
              <a:t>ценности, гражданско участие,</a:t>
            </a:r>
            <a:r>
              <a:rPr lang="bg-BG" sz="3800" b="1" u="sng" dirty="0">
                <a:solidFill>
                  <a:srgbClr val="FF0000"/>
                </a:solidFill>
              </a:rPr>
              <a:t> информационен интегритет и медийна грамотност.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bg-BG" dirty="0"/>
              <a:t>Участие на гражданското общество в демократичните процеси.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bg-BG" dirty="0"/>
              <a:t>Права на човека, </a:t>
            </a:r>
            <a:r>
              <a:rPr lang="bg-BG" dirty="0" err="1"/>
              <a:t>недискриминация</a:t>
            </a:r>
            <a:r>
              <a:rPr lang="bg-BG" dirty="0"/>
              <a:t> и социална справедливост.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bg-BG" dirty="0"/>
              <a:t>Равенство между половете, включително сексуално и репродуктивно здраве и права, и права на ЛГБТИК+ хората.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bg-BG" dirty="0"/>
              <a:t>Климатични действия, опазване на околната среда и справедлив зелен преход.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bg-BG" dirty="0"/>
              <a:t>Организационно развитие и благоприятна среда за гражданското общество.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590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B010D-9F44-1C4D-E5DB-AE552998C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893" y="226132"/>
            <a:ext cx="10036212" cy="680104"/>
          </a:xfrm>
        </p:spPr>
        <p:txBody>
          <a:bodyPr>
            <a:normAutofit fontScale="90000"/>
          </a:bodyPr>
          <a:lstStyle/>
          <a:p>
            <a:r>
              <a:rPr lang="bg-BG" sz="3200" noProof="0" dirty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Конкурси </a:t>
            </a:r>
            <a:r>
              <a:rPr lang="bg-BG" sz="3200" noProof="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по </a:t>
            </a:r>
            <a:r>
              <a:rPr lang="en-GB" sz="320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EEA Civil Society Fund</a:t>
            </a:r>
            <a:r>
              <a:rPr lang="bg-BG" sz="3200" dirty="0" smtClean="0">
                <a:solidFill>
                  <a:schemeClr val="bg1"/>
                </a:solidFill>
                <a:highlight>
                  <a:srgbClr val="003096"/>
                </a:highlight>
                <a:latin typeface="Arial Black" panose="020B0A04020102020204" pitchFamily="34" charset="0"/>
              </a:rPr>
              <a:t> в България</a:t>
            </a:r>
            <a:endParaRPr lang="bg-BG" sz="3200" noProof="0" dirty="0">
              <a:solidFill>
                <a:schemeClr val="bg1"/>
              </a:solidFill>
              <a:highlight>
                <a:srgbClr val="003096"/>
              </a:highlight>
              <a:latin typeface="Arial Black" panose="020B0A040201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6F35B0E-E3D6-CF50-CB7F-7D63362C9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626329"/>
              </p:ext>
            </p:extLst>
          </p:nvPr>
        </p:nvGraphicFramePr>
        <p:xfrm>
          <a:off x="767443" y="906237"/>
          <a:ext cx="10899323" cy="5850494"/>
        </p:xfrm>
        <a:graphic>
          <a:graphicData uri="http://schemas.openxmlformats.org/drawingml/2006/table">
            <a:tbl>
              <a:tblPr/>
              <a:tblGrid>
                <a:gridCol w="6429163">
                  <a:extLst>
                    <a:ext uri="{9D8B030D-6E8A-4147-A177-3AD203B41FA5}">
                      <a16:colId xmlns:a16="http://schemas.microsoft.com/office/drawing/2014/main" val="573355366"/>
                    </a:ext>
                  </a:extLst>
                </a:gridCol>
                <a:gridCol w="2806872">
                  <a:extLst>
                    <a:ext uri="{9D8B030D-6E8A-4147-A177-3AD203B41FA5}">
                      <a16:colId xmlns:a16="http://schemas.microsoft.com/office/drawing/2014/main" val="3626994141"/>
                    </a:ext>
                  </a:extLst>
                </a:gridCol>
                <a:gridCol w="1663288">
                  <a:extLst>
                    <a:ext uri="{9D8B030D-6E8A-4147-A177-3AD203B41FA5}">
                      <a16:colId xmlns:a16="http://schemas.microsoft.com/office/drawing/2014/main" val="1435554740"/>
                    </a:ext>
                  </a:extLst>
                </a:gridCol>
              </a:tblGrid>
              <a:tr h="6326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2800" b="1" noProof="0" dirty="0">
                          <a:solidFill>
                            <a:srgbClr val="FFFFFF"/>
                          </a:solidFill>
                          <a:effectLst/>
                        </a:rPr>
                        <a:t>Покани / конкурси </a:t>
                      </a:r>
                      <a:endParaRPr lang="bg-BG" sz="2800" noProof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F1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2800" b="1" noProof="0" dirty="0">
                          <a:solidFill>
                            <a:srgbClr val="FFFFFF"/>
                          </a:solidFill>
                          <a:effectLst/>
                        </a:rPr>
                        <a:t>Вид грант </a:t>
                      </a: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F1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1800" noProof="0" dirty="0">
                          <a:solidFill>
                            <a:srgbClr val="FFFFFF"/>
                          </a:solidFill>
                          <a:effectLst/>
                        </a:rPr>
                        <a:t>Индикативен </a:t>
                      </a:r>
                      <a:br>
                        <a:rPr lang="bg-BG" sz="1800" noProof="0" dirty="0">
                          <a:solidFill>
                            <a:srgbClr val="FFFFFF"/>
                          </a:solidFill>
                          <a:effectLst/>
                        </a:rPr>
                      </a:br>
                      <a:r>
                        <a:rPr lang="bg-BG" sz="1800" noProof="0" dirty="0">
                          <a:solidFill>
                            <a:srgbClr val="FFFFFF"/>
                          </a:solidFill>
                          <a:effectLst/>
                        </a:rPr>
                        <a:t>график </a:t>
                      </a: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0F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928298"/>
                  </a:ext>
                </a:extLst>
              </a:tr>
              <a:tr h="5675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 smtClean="0">
                          <a:effectLst/>
                        </a:rPr>
                        <a:t>Покана № 1: Първи</a:t>
                      </a:r>
                      <a:r>
                        <a:rPr lang="bg-BG" sz="1400" b="1" baseline="0" noProof="0" dirty="0" smtClean="0">
                          <a:effectLst/>
                        </a:rPr>
                        <a:t> к</a:t>
                      </a:r>
                      <a:r>
                        <a:rPr lang="bg-BG" sz="1400" b="1" noProof="0" dirty="0" smtClean="0">
                          <a:effectLst/>
                        </a:rPr>
                        <a:t>онкурс</a:t>
                      </a:r>
                      <a:r>
                        <a:rPr lang="bg-BG" sz="1400" b="1" baseline="0" noProof="0" dirty="0" smtClean="0">
                          <a:effectLst/>
                        </a:rPr>
                        <a:t> </a:t>
                      </a:r>
                      <a:r>
                        <a:rPr lang="bg-BG" sz="1400" b="1" noProof="0" dirty="0" smtClean="0">
                          <a:effectLst/>
                        </a:rPr>
                        <a:t>за </a:t>
                      </a:r>
                      <a:r>
                        <a:rPr lang="bg-BG" sz="1400" b="1" noProof="0" dirty="0">
                          <a:effectLst/>
                        </a:rPr>
                        <a:t>организационна </a:t>
                      </a:r>
                      <a:r>
                        <a:rPr lang="bg-BG" sz="1400" b="1" noProof="0" dirty="0" smtClean="0">
                          <a:effectLst/>
                        </a:rPr>
                        <a:t>подкрепа</a:t>
                      </a:r>
                      <a:r>
                        <a:rPr lang="en-GB" sz="1400" b="0" i="1" baseline="0" noProof="0" dirty="0" smtClean="0">
                          <a:effectLst/>
                          <a:latin typeface="+mn-lt"/>
                        </a:rPr>
                        <a:t> (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0 000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bg-BG" sz="1400" i="1" spc="-1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евро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bg-BG" sz="1400" b="1" noProof="0" dirty="0"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1400" b="1" noProof="0" dirty="0">
                          <a:solidFill>
                            <a:schemeClr val="tx1"/>
                          </a:solidFill>
                          <a:effectLst/>
                        </a:rPr>
                        <a:t>Организационни </a:t>
                      </a:r>
                      <a:r>
                        <a:rPr lang="bg-BG" sz="1400" b="1" noProof="0" dirty="0" smtClean="0">
                          <a:solidFill>
                            <a:schemeClr val="tx1"/>
                          </a:solidFill>
                          <a:effectLst/>
                        </a:rPr>
                        <a:t>грантове:</a:t>
                      </a:r>
                      <a:r>
                        <a:rPr lang="bg-BG" sz="1400" b="1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до 300 000 евро, до 3 години.</a:t>
                      </a:r>
                      <a:endParaRPr lang="bg-BG" sz="1400" b="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1400" b="1" noProof="0" dirty="0" smtClean="0">
                          <a:effectLst/>
                        </a:rPr>
                        <a:t>Отворена до 30/09/2026</a:t>
                      </a:r>
                      <a:endParaRPr lang="bg-BG" sz="1400" b="1" noProof="0" dirty="0"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276984"/>
                  </a:ext>
                </a:extLst>
              </a:tr>
              <a:tr h="9312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>
                          <a:effectLst/>
                        </a:rPr>
                        <a:t>Покана </a:t>
                      </a:r>
                      <a:r>
                        <a:rPr lang="bg-BG" sz="1400" b="1" noProof="0" dirty="0" smtClean="0">
                          <a:effectLst/>
                        </a:rPr>
                        <a:t>№ 2</a:t>
                      </a:r>
                      <a:r>
                        <a:rPr lang="bg-BG" sz="1400" b="1" noProof="0" dirty="0">
                          <a:effectLst/>
                        </a:rPr>
                        <a:t>: </a:t>
                      </a:r>
                      <a:r>
                        <a:rPr lang="bg-BG" sz="1400" b="1" noProof="0" dirty="0" smtClean="0">
                          <a:effectLst/>
                        </a:rPr>
                        <a:t>Текущ</a:t>
                      </a:r>
                      <a:r>
                        <a:rPr lang="bg-BG" sz="1400" b="1" baseline="0" noProof="0" dirty="0" smtClean="0">
                          <a:effectLst/>
                        </a:rPr>
                        <a:t> конкурс</a:t>
                      </a:r>
                      <a:r>
                        <a:rPr lang="bg-BG" sz="1400" b="1" noProof="0" dirty="0" smtClean="0">
                          <a:effectLst/>
                        </a:rPr>
                        <a:t> </a:t>
                      </a:r>
                      <a:r>
                        <a:rPr lang="bg-BG" sz="1400" b="1" noProof="0" dirty="0">
                          <a:effectLst/>
                        </a:rPr>
                        <a:t>за малки проекти </a:t>
                      </a:r>
                      <a:r>
                        <a:rPr lang="bg-BG" sz="1400" b="0" i="1" noProof="0" dirty="0" smtClean="0">
                          <a:effectLst/>
                          <a:latin typeface="+mn-lt"/>
                        </a:rPr>
                        <a:t>(решения за подкрепа на всеки 3 </a:t>
                      </a:r>
                      <a:r>
                        <a:rPr lang="bg-BG" sz="1400" b="0" i="1" noProof="0" dirty="0" smtClean="0">
                          <a:effectLst/>
                          <a:latin typeface="+mn-lt"/>
                        </a:rPr>
                        <a:t>месеца;</a:t>
                      </a:r>
                      <a:r>
                        <a:rPr lang="bg-BG" sz="1400" b="0" i="1" baseline="0" noProof="0" dirty="0" smtClean="0">
                          <a:effectLst/>
                          <a:latin typeface="+mn-lt"/>
                        </a:rPr>
                        <a:t> бюджет 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4 150 000 евро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GB" sz="1400" i="1" spc="-1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bg-BG" sz="1400" i="1" spc="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bg-BG" sz="1400" i="1" spc="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които </a:t>
                      </a:r>
                      <a:r>
                        <a:rPr lang="bg-BG" sz="1400" i="1" spc="0" baseline="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600 000 за информационен интегритет и медийна грамотност</a:t>
                      </a:r>
                      <a:r>
                        <a:rPr lang="en-GB" sz="1400" i="1" spc="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bg-BG" sz="1400" b="1" i="1" noProof="0" dirty="0" smtClean="0">
                        <a:effectLst/>
                        <a:latin typeface="+mn-lt"/>
                      </a:endParaRPr>
                    </a:p>
                    <a:p>
                      <a:pPr>
                        <a:buNone/>
                      </a:pPr>
                      <a:endParaRPr lang="bg-BG" sz="1400" b="0" noProof="0" dirty="0"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1400" b="1" noProof="0" dirty="0">
                          <a:solidFill>
                            <a:schemeClr val="tx1"/>
                          </a:solidFill>
                          <a:effectLst/>
                        </a:rPr>
                        <a:t>Малки </a:t>
                      </a:r>
                      <a:r>
                        <a:rPr lang="bg-BG" sz="1400" b="1" noProof="0" dirty="0" smtClean="0">
                          <a:solidFill>
                            <a:schemeClr val="tx1"/>
                          </a:solidFill>
                          <a:effectLst/>
                        </a:rPr>
                        <a:t>грантове: </a:t>
                      </a:r>
                      <a:r>
                        <a:rPr lang="bg-BG" sz="1400" b="0" noProof="0" dirty="0" smtClean="0">
                          <a:solidFill>
                            <a:schemeClr val="tx1"/>
                          </a:solidFill>
                          <a:effectLst/>
                        </a:rPr>
                        <a:t>до 25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 000 евро, до 1 година</a:t>
                      </a:r>
                      <a:endParaRPr lang="bg-BG" sz="1400" b="0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1400" b="1" noProof="0" dirty="0" smtClean="0">
                          <a:effectLst/>
                        </a:rPr>
                        <a:t>Отворена до </a:t>
                      </a:r>
                      <a:r>
                        <a:rPr lang="bg-BG" sz="1400" b="1" noProof="0" dirty="0" smtClean="0">
                          <a:effectLst/>
                        </a:rPr>
                        <a:t>29/06/2030</a:t>
                      </a:r>
                      <a:endParaRPr lang="bg-BG" sz="1400" b="1" noProof="0" dirty="0"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460078"/>
                  </a:ext>
                </a:extLst>
              </a:tr>
              <a:tr h="5709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>
                          <a:effectLst/>
                        </a:rPr>
                        <a:t>Покана </a:t>
                      </a:r>
                      <a:r>
                        <a:rPr lang="bg-BG" sz="1400" b="1" noProof="0" dirty="0" smtClean="0">
                          <a:effectLst/>
                        </a:rPr>
                        <a:t>№ 3</a:t>
                      </a:r>
                      <a:r>
                        <a:rPr lang="bg-BG" sz="1400" b="1" noProof="0" dirty="0">
                          <a:effectLst/>
                        </a:rPr>
                        <a:t>: Текуща </a:t>
                      </a:r>
                      <a:r>
                        <a:rPr lang="bg-BG" sz="1400" b="1" noProof="0" dirty="0" smtClean="0">
                          <a:effectLst/>
                        </a:rPr>
                        <a:t>покана</a:t>
                      </a:r>
                      <a:r>
                        <a:rPr lang="en-GB" sz="1400" b="1" baseline="0" noProof="0" dirty="0" smtClean="0">
                          <a:effectLst/>
                        </a:rPr>
                        <a:t>, </a:t>
                      </a:r>
                      <a:r>
                        <a:rPr lang="bg-BG" sz="1400" b="1" baseline="0" noProof="0" dirty="0" smtClean="0">
                          <a:effectLst/>
                        </a:rPr>
                        <a:t>Фонд за бърза реакция</a:t>
                      </a:r>
                      <a:r>
                        <a:rPr lang="bg-BG" sz="1400" b="1" noProof="0" dirty="0">
                          <a:effectLst/>
                        </a:rPr>
                        <a:t>  </a:t>
                      </a:r>
                      <a:r>
                        <a:rPr lang="en-GB" sz="1400" b="0" i="1" baseline="0" noProof="0" dirty="0" smtClean="0">
                          <a:effectLst/>
                          <a:latin typeface="+mn-lt"/>
                        </a:rPr>
                        <a:t>(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0 000 евро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bg-BG" sz="1400" b="1" noProof="0" dirty="0"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 smtClean="0">
                          <a:solidFill>
                            <a:schemeClr val="tx1"/>
                          </a:solidFill>
                          <a:effectLst/>
                        </a:rPr>
                        <a:t>Малки </a:t>
                      </a:r>
                      <a:r>
                        <a:rPr lang="bg-BG" sz="1400" b="1" noProof="0" dirty="0" smtClean="0">
                          <a:solidFill>
                            <a:schemeClr val="tx1"/>
                          </a:solidFill>
                          <a:effectLst/>
                        </a:rPr>
                        <a:t>грантове: </a:t>
                      </a:r>
                      <a:r>
                        <a:rPr lang="bg-BG" sz="1400" b="0" noProof="0" dirty="0" smtClean="0">
                          <a:solidFill>
                            <a:schemeClr val="tx1"/>
                          </a:solidFill>
                          <a:effectLst/>
                        </a:rPr>
                        <a:t>до </a:t>
                      </a:r>
                      <a:r>
                        <a:rPr lang="bg-BG" sz="1400" b="0" noProof="0" dirty="0" smtClean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000 евро, до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6 месеца</a:t>
                      </a:r>
                      <a:endParaRPr lang="bg-BG" sz="1400" b="0" noProof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buNone/>
                      </a:pPr>
                      <a:endParaRPr lang="bg-BG" sz="1400" b="1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1400" b="1" noProof="0" dirty="0" smtClean="0">
                          <a:effectLst/>
                        </a:rPr>
                        <a:t>Q4 </a:t>
                      </a:r>
                      <a:r>
                        <a:rPr lang="bg-BG" sz="1400" b="1" noProof="0" dirty="0">
                          <a:effectLst/>
                        </a:rPr>
                        <a:t>2026</a:t>
                      </a: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940371"/>
                  </a:ext>
                </a:extLst>
              </a:tr>
              <a:tr h="722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>
                          <a:effectLst/>
                        </a:rPr>
                        <a:t>Покана </a:t>
                      </a:r>
                      <a:r>
                        <a:rPr lang="bg-BG" sz="1400" b="1" noProof="0" dirty="0" smtClean="0">
                          <a:effectLst/>
                        </a:rPr>
                        <a:t>№ 4</a:t>
                      </a:r>
                      <a:r>
                        <a:rPr lang="bg-BG" sz="1400" b="1" noProof="0" dirty="0">
                          <a:effectLst/>
                        </a:rPr>
                        <a:t>: </a:t>
                      </a:r>
                      <a:r>
                        <a:rPr lang="bg-BG" sz="1400" b="1" noProof="0" dirty="0" smtClean="0">
                          <a:effectLst/>
                        </a:rPr>
                        <a:t>Първи</a:t>
                      </a:r>
                      <a:r>
                        <a:rPr lang="bg-BG" sz="1400" b="1" baseline="0" noProof="0" dirty="0" smtClean="0">
                          <a:effectLst/>
                        </a:rPr>
                        <a:t> конкурс</a:t>
                      </a:r>
                      <a:r>
                        <a:rPr lang="bg-BG" sz="1400" b="1" noProof="0" dirty="0" smtClean="0">
                          <a:effectLst/>
                        </a:rPr>
                        <a:t> </a:t>
                      </a:r>
                      <a:r>
                        <a:rPr lang="bg-BG" sz="1400" b="1" noProof="0" dirty="0">
                          <a:effectLst/>
                        </a:rPr>
                        <a:t>за стратегически </a:t>
                      </a:r>
                      <a:r>
                        <a:rPr lang="bg-BG" sz="1400" b="1" noProof="0" dirty="0" smtClean="0">
                          <a:effectLst/>
                        </a:rPr>
                        <a:t>проекти</a:t>
                      </a:r>
                      <a:r>
                        <a:rPr lang="bg-BG" sz="1400" b="1" baseline="0" noProof="0" dirty="0" smtClean="0">
                          <a:effectLst/>
                        </a:rPr>
                        <a:t> </a:t>
                      </a:r>
                      <a:r>
                        <a:rPr lang="en-GB" sz="1400" b="0" i="1" baseline="0" noProof="0" dirty="0" smtClean="0">
                          <a:effectLst/>
                          <a:latin typeface="+mn-lt"/>
                        </a:rPr>
                        <a:t>(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0 000 евро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GB" sz="1400" i="1" spc="-1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bg-BG" sz="1400" i="1" spc="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от които </a:t>
                      </a:r>
                      <a:r>
                        <a:rPr lang="bg-BG" sz="1400" i="1" spc="0" baseline="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GB" sz="1400" i="1" spc="0" baseline="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bg-BG" sz="1400" i="1" spc="0" baseline="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0 000 за информационен интегритет и медийна грамотност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bg-BG" sz="1400" b="1" noProof="0" dirty="0" smtClean="0">
                        <a:effectLst/>
                      </a:endParaRPr>
                    </a:p>
                    <a:p>
                      <a:pPr>
                        <a:buNone/>
                      </a:pPr>
                      <a:endParaRPr lang="bg-BG" sz="1400" b="1" noProof="0" dirty="0"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>
                          <a:solidFill>
                            <a:schemeClr val="tx1"/>
                          </a:solidFill>
                          <a:effectLst/>
                        </a:rPr>
                        <a:t>Проектни </a:t>
                      </a:r>
                      <a:r>
                        <a:rPr lang="bg-BG" sz="1400" b="1" noProof="0" dirty="0" smtClean="0">
                          <a:solidFill>
                            <a:schemeClr val="tx1"/>
                          </a:solidFill>
                          <a:effectLst/>
                        </a:rPr>
                        <a:t>грантове:</a:t>
                      </a:r>
                      <a:r>
                        <a:rPr lang="bg-BG" sz="1400" b="1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до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200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000 евро, до 3 години.</a:t>
                      </a:r>
                      <a:endParaRPr lang="bg-BG" sz="1400" b="0" noProof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buNone/>
                      </a:pPr>
                      <a:endParaRPr lang="bg-BG" sz="1400" b="1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1400" b="1" noProof="0" dirty="0">
                          <a:effectLst/>
                        </a:rPr>
                        <a:t>Q4 2026</a:t>
                      </a: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920864"/>
                  </a:ext>
                </a:extLst>
              </a:tr>
              <a:tr h="722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>
                          <a:effectLst/>
                        </a:rPr>
                        <a:t>Покана </a:t>
                      </a:r>
                      <a:r>
                        <a:rPr lang="bg-BG" sz="1400" b="1" noProof="0" dirty="0" smtClean="0">
                          <a:effectLst/>
                        </a:rPr>
                        <a:t>№ 5</a:t>
                      </a:r>
                      <a:r>
                        <a:rPr lang="bg-BG" sz="1400" b="1" noProof="0" dirty="0">
                          <a:effectLst/>
                        </a:rPr>
                        <a:t>: </a:t>
                      </a:r>
                      <a:r>
                        <a:rPr lang="bg-BG" sz="1400" b="1" noProof="0" dirty="0" smtClean="0">
                          <a:effectLst/>
                        </a:rPr>
                        <a:t>Текущ</a:t>
                      </a:r>
                      <a:r>
                        <a:rPr lang="bg-BG" sz="1400" b="1" baseline="0" noProof="0" dirty="0" smtClean="0">
                          <a:effectLst/>
                        </a:rPr>
                        <a:t> конкурс за ромски инициативи</a:t>
                      </a:r>
                      <a:r>
                        <a:rPr lang="en-GB" sz="1400" b="1" baseline="0" noProof="0" dirty="0" smtClean="0">
                          <a:effectLst/>
                        </a:rPr>
                        <a:t> </a:t>
                      </a:r>
                      <a:r>
                        <a:rPr lang="en-GB" sz="1400" b="0" i="1" baseline="0" noProof="0" dirty="0" smtClean="0">
                          <a:effectLst/>
                          <a:latin typeface="+mn-lt"/>
                        </a:rPr>
                        <a:t>(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0 000 евро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GB" sz="1400" i="1" spc="-1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bg-BG" sz="1400" i="1" spc="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от които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i="1" spc="0" baseline="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r>
                        <a:rPr lang="bg-BG" sz="1400" i="1" spc="0" baseline="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 000 за информационен интегритет и медийна грамотност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bg-BG" sz="1400" b="1" noProof="0" dirty="0" smtClean="0">
                        <a:effectLst/>
                      </a:endParaRPr>
                    </a:p>
                    <a:p>
                      <a:pPr>
                        <a:buNone/>
                      </a:pPr>
                      <a:endParaRPr lang="bg-BG" sz="1400" b="1" noProof="0" dirty="0"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>
                          <a:solidFill>
                            <a:schemeClr val="tx1"/>
                          </a:solidFill>
                          <a:effectLst/>
                        </a:rPr>
                        <a:t>Малки </a:t>
                      </a:r>
                      <a:r>
                        <a:rPr lang="bg-BG" sz="1400" b="1" noProof="0" dirty="0" smtClean="0">
                          <a:solidFill>
                            <a:schemeClr val="tx1"/>
                          </a:solidFill>
                          <a:effectLst/>
                        </a:rPr>
                        <a:t>грантове: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 до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25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000 евро, до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1 година.</a:t>
                      </a:r>
                      <a:endParaRPr lang="bg-BG" sz="1400" b="0" noProof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buNone/>
                      </a:pPr>
                      <a:endParaRPr lang="bg-BG" sz="1400" b="1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1400" b="1" noProof="0" dirty="0">
                          <a:effectLst/>
                        </a:rPr>
                        <a:t>Q2 2027 и </a:t>
                      </a:r>
                      <a:br>
                        <a:rPr lang="bg-BG" sz="1400" b="1" noProof="0" dirty="0">
                          <a:effectLst/>
                        </a:rPr>
                      </a:br>
                      <a:r>
                        <a:rPr lang="bg-BG" sz="1400" b="1" noProof="0" dirty="0">
                          <a:effectLst/>
                        </a:rPr>
                        <a:t>Q2 2029</a:t>
                      </a: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381450"/>
                  </a:ext>
                </a:extLst>
              </a:tr>
              <a:tr h="722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>
                          <a:effectLst/>
                        </a:rPr>
                        <a:t>Покана </a:t>
                      </a:r>
                      <a:r>
                        <a:rPr lang="bg-BG" sz="1400" b="1" noProof="0" dirty="0" smtClean="0">
                          <a:effectLst/>
                        </a:rPr>
                        <a:t>№ 6</a:t>
                      </a:r>
                      <a:r>
                        <a:rPr lang="bg-BG" sz="1400" b="1" noProof="0" dirty="0">
                          <a:effectLst/>
                        </a:rPr>
                        <a:t>: </a:t>
                      </a:r>
                      <a:r>
                        <a:rPr lang="bg-BG" sz="1400" b="1" noProof="0" dirty="0" smtClean="0">
                          <a:effectLst/>
                        </a:rPr>
                        <a:t>Втори</a:t>
                      </a:r>
                      <a:r>
                        <a:rPr lang="bg-BG" sz="1400" b="1" baseline="0" noProof="0" dirty="0" smtClean="0">
                          <a:effectLst/>
                        </a:rPr>
                        <a:t> конкурс</a:t>
                      </a:r>
                      <a:r>
                        <a:rPr lang="bg-BG" sz="1400" b="1" noProof="0" dirty="0" smtClean="0">
                          <a:effectLst/>
                        </a:rPr>
                        <a:t> </a:t>
                      </a:r>
                      <a:r>
                        <a:rPr lang="bg-BG" sz="1400" b="1" noProof="0" dirty="0">
                          <a:effectLst/>
                        </a:rPr>
                        <a:t>за стратегически </a:t>
                      </a:r>
                      <a:r>
                        <a:rPr lang="bg-BG" sz="1400" b="1" noProof="0" dirty="0" smtClean="0">
                          <a:effectLst/>
                        </a:rPr>
                        <a:t>проекти</a:t>
                      </a:r>
                      <a:r>
                        <a:rPr lang="en-GB" sz="1400" b="1" noProof="0" dirty="0" smtClean="0">
                          <a:effectLst/>
                        </a:rPr>
                        <a:t> </a:t>
                      </a:r>
                      <a:r>
                        <a:rPr lang="en-GB" sz="1400" b="0" i="1" baseline="0" noProof="0" dirty="0" smtClean="0">
                          <a:effectLst/>
                          <a:latin typeface="+mn-lt"/>
                        </a:rPr>
                        <a:t>(</a:t>
                      </a:r>
                      <a:r>
                        <a:rPr lang="en-GB" sz="1400" b="0" i="1" spc="-1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0 000 евро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GB" sz="1400" i="1" spc="-1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bg-BG" sz="1400" i="1" spc="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от които </a:t>
                      </a:r>
                      <a:r>
                        <a:rPr lang="en-GB" sz="1400" i="1" spc="0" baseline="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bg-BG" sz="1400" i="1" spc="0" baseline="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 Light" panose="020F0302020204030204" pitchFamily="34" charset="0"/>
                          <a:cs typeface="Times New Roman" panose="02020603050405020304" pitchFamily="18" charset="0"/>
                        </a:rPr>
                        <a:t>0 000 за информационен интегритет и медийна грамотност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bg-BG" sz="1400" b="1" noProof="0" dirty="0" smtClean="0">
                        <a:effectLst/>
                      </a:endParaRPr>
                    </a:p>
                    <a:p>
                      <a:pPr>
                        <a:buNone/>
                      </a:pPr>
                      <a:endParaRPr lang="bg-BG" sz="1400" b="1" noProof="0" dirty="0"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>
                          <a:solidFill>
                            <a:schemeClr val="tx1"/>
                          </a:solidFill>
                          <a:effectLst/>
                        </a:rPr>
                        <a:t>Проектни </a:t>
                      </a:r>
                      <a:r>
                        <a:rPr lang="bg-BG" sz="1400" b="1" noProof="0" dirty="0" smtClean="0">
                          <a:solidFill>
                            <a:schemeClr val="tx1"/>
                          </a:solidFill>
                          <a:effectLst/>
                        </a:rPr>
                        <a:t>грантове: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 до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200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000 евро, до 3 години.</a:t>
                      </a:r>
                      <a:endParaRPr lang="bg-BG" sz="1400" b="0" noProof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buNone/>
                      </a:pPr>
                      <a:endParaRPr lang="bg-BG" sz="1400" b="1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1400" b="1" noProof="0" dirty="0">
                          <a:effectLst/>
                        </a:rPr>
                        <a:t>Q4 2027</a:t>
                      </a: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771023"/>
                  </a:ext>
                </a:extLst>
              </a:tr>
              <a:tr h="722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>
                          <a:effectLst/>
                        </a:rPr>
                        <a:t>Покана </a:t>
                      </a:r>
                      <a:r>
                        <a:rPr lang="bg-BG" sz="1400" b="1" noProof="0" dirty="0" smtClean="0">
                          <a:effectLst/>
                        </a:rPr>
                        <a:t>№ 7</a:t>
                      </a:r>
                      <a:r>
                        <a:rPr lang="bg-BG" sz="1400" b="1" noProof="0" dirty="0">
                          <a:effectLst/>
                        </a:rPr>
                        <a:t>: </a:t>
                      </a:r>
                      <a:r>
                        <a:rPr lang="bg-BG" sz="1400" b="1" noProof="0" dirty="0" smtClean="0">
                          <a:effectLst/>
                        </a:rPr>
                        <a:t>Втори конкурс за </a:t>
                      </a:r>
                      <a:r>
                        <a:rPr lang="bg-BG" sz="1400" b="1" noProof="0" dirty="0">
                          <a:effectLst/>
                        </a:rPr>
                        <a:t>организационна </a:t>
                      </a:r>
                      <a:r>
                        <a:rPr lang="bg-BG" sz="1400" b="1" noProof="0" dirty="0" smtClean="0">
                          <a:effectLst/>
                        </a:rPr>
                        <a:t>подкрепа </a:t>
                      </a:r>
                      <a:r>
                        <a:rPr lang="en-GB" sz="1400" b="0" i="1" baseline="0" noProof="0" dirty="0" smtClean="0">
                          <a:effectLst/>
                          <a:latin typeface="+mn-lt"/>
                        </a:rPr>
                        <a:t>(</a:t>
                      </a:r>
                      <a:r>
                        <a:rPr lang="bg-BG" sz="1400" b="0" i="1" spc="-1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</a:t>
                      </a:r>
                      <a:r>
                        <a:rPr lang="bg-BG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0 000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bg-BG" sz="1400" i="1" spc="-10" baseline="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евро</a:t>
                      </a:r>
                      <a:r>
                        <a:rPr lang="en-GB" sz="1400" i="1" spc="-1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bg-BG" sz="1400" b="1" noProof="0" dirty="0" smtClean="0">
                        <a:effectLst/>
                      </a:endParaRPr>
                    </a:p>
                    <a:p>
                      <a:pPr>
                        <a:buNone/>
                      </a:pPr>
                      <a:endParaRPr lang="bg-BG" sz="1400" b="1" noProof="0" dirty="0"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noProof="0" dirty="0">
                          <a:solidFill>
                            <a:schemeClr val="tx1"/>
                          </a:solidFill>
                          <a:effectLst/>
                        </a:rPr>
                        <a:t>Организационни </a:t>
                      </a:r>
                      <a:r>
                        <a:rPr lang="bg-BG" sz="1400" b="1" noProof="0" dirty="0" smtClean="0">
                          <a:solidFill>
                            <a:schemeClr val="tx1"/>
                          </a:solidFill>
                          <a:effectLst/>
                        </a:rPr>
                        <a:t>грантове:</a:t>
                      </a:r>
                      <a:r>
                        <a:rPr lang="bg-BG" sz="1400" b="1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до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300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000 евро, до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bg-BG" sz="1400" b="0" baseline="0" noProof="0" dirty="0" smtClean="0">
                          <a:solidFill>
                            <a:schemeClr val="tx1"/>
                          </a:solidFill>
                          <a:effectLst/>
                        </a:rPr>
                        <a:t>години.</a:t>
                      </a:r>
                      <a:endParaRPr lang="bg-BG" sz="1400" b="0" noProof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buNone/>
                      </a:pPr>
                      <a:endParaRPr lang="bg-BG" sz="1400" b="1" noProof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g-BG" sz="1400" b="1" noProof="0" dirty="0">
                          <a:effectLst/>
                        </a:rPr>
                        <a:t>Q2 2028</a:t>
                      </a:r>
                    </a:p>
                  </a:txBody>
                  <a:tcPr marL="48603" marR="48603" marT="48603" marB="48603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253533"/>
                  </a:ext>
                </a:extLst>
              </a:tr>
            </a:tbl>
          </a:graphicData>
        </a:graphic>
      </p:graphicFrame>
      <p:sp>
        <p:nvSpPr>
          <p:cNvPr id="12" name="Rectangle 2">
            <a:extLst>
              <a:ext uri="{FF2B5EF4-FFF2-40B4-BE49-F238E27FC236}">
                <a16:creationId xmlns:a16="http://schemas.microsoft.com/office/drawing/2014/main" id="{D5E2479F-C35A-978A-B3C0-BB871A49299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59506" y="984754"/>
            <a:ext cx="1062759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bg-BG" sz="1500" b="0" i="0" u="none" strike="noStrike" cap="none" normalizeH="0" baseline="0" noProof="0" dirty="0" smtClean="0">
                <a:ln>
                  <a:noFill/>
                </a:ln>
                <a:solidFill>
                  <a:srgbClr val="24242B"/>
                </a:solidFill>
                <a:effectLst/>
                <a:latin typeface="Inter"/>
              </a:rPr>
              <a:t>.</a:t>
            </a:r>
            <a:endParaRPr kumimoji="0" lang="bg-BG" sz="18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10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5400" b="1" dirty="0" smtClean="0">
                <a:solidFill>
                  <a:srgbClr val="003096"/>
                </a:solidFill>
              </a:rPr>
              <a:t>Повече информация на:</a:t>
            </a:r>
            <a:endParaRPr lang="en-GB" sz="5400" b="1" dirty="0">
              <a:solidFill>
                <a:srgbClr val="00309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12570"/>
            <a:ext cx="10515600" cy="3597049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bg-BG" sz="7200" b="1" dirty="0" smtClean="0">
                <a:highlight>
                  <a:srgbClr val="D6E2EE"/>
                </a:highlight>
                <a:hlinkClick r:id="rId2"/>
              </a:rPr>
              <a:t>www.civilsocietyfund.bg</a:t>
            </a:r>
            <a:endParaRPr lang="en-GB" sz="7200" b="1" dirty="0" smtClean="0">
              <a:highlight>
                <a:srgbClr val="D6E2EE"/>
              </a:highlight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bg-BG" sz="7200" b="1" dirty="0" smtClean="0">
              <a:highlight>
                <a:srgbClr val="D6E2EE"/>
              </a:highlight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7200" b="1" dirty="0" smtClean="0">
                <a:highlight>
                  <a:srgbClr val="D6E2EE"/>
                </a:highlight>
                <a:hlinkClick r:id="rId3"/>
              </a:rPr>
              <a:t>www.osis.bg</a:t>
            </a:r>
            <a:endParaRPr lang="en-GB" sz="7200" b="1" dirty="0" smtClean="0">
              <a:highlight>
                <a:srgbClr val="D6E2EE"/>
              </a:highlight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bg-BG" sz="7200" b="1" dirty="0" smtClean="0">
                <a:highlight>
                  <a:srgbClr val="D6E2EE"/>
                </a:highlight>
              </a:rPr>
              <a:t> </a:t>
            </a:r>
            <a:endParaRPr lang="bg-BG" sz="7200" b="1" dirty="0">
              <a:highlight>
                <a:srgbClr val="D6E2EE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87857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16692</TotalTime>
  <Words>506</Words>
  <Application>Microsoft Office PowerPoint</Application>
  <PresentationFormat>Widescreen</PresentationFormat>
  <Paragraphs>49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Courier New</vt:lpstr>
      <vt:lpstr>Inter</vt:lpstr>
      <vt:lpstr>Times New Roman</vt:lpstr>
      <vt:lpstr>Wingdings</vt:lpstr>
      <vt:lpstr>Office Theme</vt:lpstr>
      <vt:lpstr>PowerPoint Presentation</vt:lpstr>
      <vt:lpstr>PowerPoint Presentation</vt:lpstr>
      <vt:lpstr>Области на подкрепа на ЕЕA Civil Society Fund </vt:lpstr>
      <vt:lpstr>Конкурси по EEA Civil Society Fund в България</vt:lpstr>
      <vt:lpstr>Повече информация на: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emarkova</dc:creator>
  <cp:lastModifiedBy>gstoytchev</cp:lastModifiedBy>
  <cp:revision>132</cp:revision>
  <cp:lastPrinted>2026-09-17T13:21:41Z</cp:lastPrinted>
  <dcterms:created xsi:type="dcterms:W3CDTF">2025-08-30T08:57:13Z</dcterms:created>
  <dcterms:modified xsi:type="dcterms:W3CDTF">2026-09-17T13:41:41Z</dcterms:modified>
</cp:coreProperties>
</file>